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5" r:id="rId1"/>
  </p:sldMasterIdLst>
  <p:notesMasterIdLst>
    <p:notesMasterId r:id="rId51"/>
  </p:notesMasterIdLst>
  <p:sldIdLst>
    <p:sldId id="461" r:id="rId2"/>
    <p:sldId id="462" r:id="rId3"/>
    <p:sldId id="460" r:id="rId4"/>
    <p:sldId id="287" r:id="rId5"/>
    <p:sldId id="569" r:id="rId6"/>
    <p:sldId id="611" r:id="rId7"/>
    <p:sldId id="571" r:id="rId8"/>
    <p:sldId id="612" r:id="rId9"/>
    <p:sldId id="570" r:id="rId10"/>
    <p:sldId id="575" r:id="rId11"/>
    <p:sldId id="574" r:id="rId12"/>
    <p:sldId id="576" r:id="rId13"/>
    <p:sldId id="577" r:id="rId14"/>
    <p:sldId id="579" r:id="rId15"/>
    <p:sldId id="578" r:id="rId16"/>
    <p:sldId id="613" r:id="rId17"/>
    <p:sldId id="580" r:id="rId18"/>
    <p:sldId id="581" r:id="rId19"/>
    <p:sldId id="582" r:id="rId20"/>
    <p:sldId id="584" r:id="rId21"/>
    <p:sldId id="585" r:id="rId22"/>
    <p:sldId id="586" r:id="rId23"/>
    <p:sldId id="587" r:id="rId24"/>
    <p:sldId id="588" r:id="rId25"/>
    <p:sldId id="589" r:id="rId26"/>
    <p:sldId id="590" r:id="rId27"/>
    <p:sldId id="591" r:id="rId28"/>
    <p:sldId id="592" r:id="rId29"/>
    <p:sldId id="593" r:id="rId30"/>
    <p:sldId id="614" r:id="rId31"/>
    <p:sldId id="594" r:id="rId32"/>
    <p:sldId id="487" r:id="rId33"/>
    <p:sldId id="596" r:id="rId34"/>
    <p:sldId id="597" r:id="rId35"/>
    <p:sldId id="616" r:id="rId36"/>
    <p:sldId id="598" r:id="rId37"/>
    <p:sldId id="615" r:id="rId38"/>
    <p:sldId id="599" r:id="rId39"/>
    <p:sldId id="617" r:id="rId40"/>
    <p:sldId id="618" r:id="rId41"/>
    <p:sldId id="600" r:id="rId42"/>
    <p:sldId id="601" r:id="rId43"/>
    <p:sldId id="602" r:id="rId44"/>
    <p:sldId id="603" r:id="rId45"/>
    <p:sldId id="604" r:id="rId46"/>
    <p:sldId id="619" r:id="rId47"/>
    <p:sldId id="620" r:id="rId48"/>
    <p:sldId id="607" r:id="rId49"/>
    <p:sldId id="488"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Barbara Kuoppamäki" initials="EK" lastIdx="1" clrIdx="0">
    <p:extLst>
      <p:ext uri="{19B8F6BF-5375-455C-9EA6-DF929625EA0E}">
        <p15:presenceInfo xmlns:p15="http://schemas.microsoft.com/office/powerpoint/2012/main" userId="S-1-5-21-1838311537-136173794-1503616775-11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2" autoAdjust="0"/>
    <p:restoredTop sz="96023" autoAdjust="0"/>
  </p:normalViewPr>
  <p:slideViewPr>
    <p:cSldViewPr>
      <p:cViewPr varScale="1">
        <p:scale>
          <a:sx n="114" d="100"/>
          <a:sy n="114" d="100"/>
        </p:scale>
        <p:origin x="1530" y="-5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A5060E-C13F-4B55-9014-ADD1C58B5976}" type="datetimeFigureOut">
              <a:rPr lang="de-DE" smtClean="0"/>
              <a:t>22.11.2024</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81F864-533D-447E-BBDB-BBABC79EFFE8}" type="slidenum">
              <a:rPr lang="de-DE" smtClean="0"/>
              <a:t>‹Nr.›</a:t>
            </a:fld>
            <a:endParaRPr lang="de-DE"/>
          </a:p>
        </p:txBody>
      </p:sp>
    </p:spTree>
    <p:extLst>
      <p:ext uri="{BB962C8B-B14F-4D97-AF65-F5344CB8AC3E}">
        <p14:creationId xmlns:p14="http://schemas.microsoft.com/office/powerpoint/2010/main" val="2285730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4A84E3EF-3B47-44E9-8258-27A5EC755338}" type="datetime1">
              <a:rPr lang="de-DE" smtClean="0"/>
              <a:t>22.11.2024</a:t>
            </a:fld>
            <a:endParaRPr lang="de-DE"/>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de-DE"/>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293554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D9D565B-4285-4E05-A6DF-267015025961}" type="datetime1">
              <a:rPr lang="de-DE" smtClean="0"/>
              <a:t>22.11.2024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43804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BE0B0DD-4C3F-49E9-9CC0-667C65684A21}" type="datetime1">
              <a:rPr lang="de-DE" smtClean="0"/>
              <a:t>22.11.2024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1224852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1E36E2C-0E70-4E74-B67B-9A4ABA8035D4}" type="datetime1">
              <a:rPr lang="de-DE" smtClean="0"/>
              <a:t>22.11.2024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206931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de-DE"/>
              <a:t>Mastertitelformat bearbeiten</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1D2167E-2912-4F03-8156-378482EF5A6E}" type="datetime1">
              <a:rPr lang="de-DE" smtClean="0"/>
              <a:t>22.11.2024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385381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5FF87450-EB85-449B-8AC2-8E6A48B07068}" type="datetime1">
              <a:rPr lang="de-DE" smtClean="0"/>
              <a:t>22.11.2024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312440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E16E0-E954-4B48-8C5A-042487674F27}" type="datetime1">
              <a:rPr lang="de-DE" smtClean="0"/>
              <a:t>22.11.2024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904591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5DB7F3E3-272B-42AB-9FF4-70C5D274905D}" type="datetime1">
              <a:rPr lang="de-DE" smtClean="0"/>
              <a:t>22.11.2024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519588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6C737-7073-41EF-837A-A458F3B6E691}" type="datetime1">
              <a:rPr lang="de-DE" smtClean="0"/>
              <a:t>22.11.2024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45028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de-DE"/>
              <a:t>Mastertitelformat bearbeiten</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de-DE"/>
              <a:t>Mastertextformat bearbeiten</a:t>
            </a:r>
          </a:p>
        </p:txBody>
      </p:sp>
      <p:sp>
        <p:nvSpPr>
          <p:cNvPr id="5" name="Date Placeholder 4"/>
          <p:cNvSpPr>
            <a:spLocks noGrp="1"/>
          </p:cNvSpPr>
          <p:nvPr>
            <p:ph type="dt" sz="half" idx="10"/>
          </p:nvPr>
        </p:nvSpPr>
        <p:spPr/>
        <p:txBody>
          <a:bodyPr/>
          <a:lstStyle/>
          <a:p>
            <a:fld id="{FF440D55-3429-4CE5-B131-B2DC03D37D9F}" type="datetime1">
              <a:rPr lang="de-DE" smtClean="0"/>
              <a:t>22.11.2024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277537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0" y="0"/>
            <a:ext cx="9144000" cy="5330952"/>
          </a:xfrm>
          <a:blipFill>
            <a:blip r:embed="rId2"/>
            <a:stretch>
              <a:fillRect/>
            </a:stretch>
          </a:blip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116AF374-36F9-46F5-8F9B-D90EF0400263}" type="datetime1">
              <a:rPr lang="de-DE" smtClean="0"/>
              <a:t>22.11.2024</a:t>
            </a:fld>
            <a:endParaRPr lang="de-DE"/>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97767499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31773225-7F9C-4C6A-8F86-A69A3A2DF7E7}" type="datetime1">
              <a:rPr lang="de-DE" smtClean="0"/>
              <a:t>22.11.2024</a:t>
            </a:fld>
            <a:endParaRPr lang="de-DE"/>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de-DE"/>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1496773484"/>
      </p:ext>
    </p:extLst>
  </p:cSld>
  <p:clrMap bg1="lt1" tx1="dk1" bg2="lt2" tx2="dk2" accent1="accent1" accent2="accent2" accent3="accent3" accent4="accent4" accent5="accent5" accent6="accent6" hlink="hlink" folHlink="folHlink"/>
  <p:sldLayoutIdLst>
    <p:sldLayoutId id="2147484256" r:id="rId1"/>
    <p:sldLayoutId id="2147484257" r:id="rId2"/>
    <p:sldLayoutId id="2147484258" r:id="rId3"/>
    <p:sldLayoutId id="2147484259" r:id="rId4"/>
    <p:sldLayoutId id="2147484260" r:id="rId5"/>
    <p:sldLayoutId id="2147484261" r:id="rId6"/>
    <p:sldLayoutId id="2147484262" r:id="rId7"/>
    <p:sldLayoutId id="2147484263" r:id="rId8"/>
    <p:sldLayoutId id="2147484264" r:id="rId9"/>
    <p:sldLayoutId id="2147484265" r:id="rId10"/>
    <p:sldLayoutId id="2147484266" r:id="rId11"/>
  </p:sldLayoutIdLst>
  <p:hf hdr="0" ftr="0" dt="0"/>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fischer@praeq.d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10000"/>
            <a:lumOff val="9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75815A-9DF6-4183-A569-A48C70359D0D}"/>
              </a:ext>
            </a:extLst>
          </p:cNvPr>
          <p:cNvSpPr>
            <a:spLocks noGrp="1"/>
          </p:cNvSpPr>
          <p:nvPr>
            <p:ph type="title"/>
          </p:nvPr>
        </p:nvSpPr>
        <p:spPr>
          <a:xfrm>
            <a:off x="408247" y="5418669"/>
            <a:ext cx="8164253" cy="602620"/>
          </a:xfrm>
          <a:solidFill>
            <a:schemeClr val="accent1">
              <a:lumMod val="20000"/>
              <a:lumOff val="80000"/>
            </a:schemeClr>
          </a:solidFill>
        </p:spPr>
        <p:txBody>
          <a:bodyPr>
            <a:noAutofit/>
          </a:bodyPr>
          <a:lstStyle/>
          <a:p>
            <a:r>
              <a:rPr lang="de-DE" sz="2400" dirty="0">
                <a:solidFill>
                  <a:schemeClr val="accent1"/>
                </a:solidFill>
                <a:latin typeface="Segoe UI" panose="020B0502040204020203" pitchFamily="34" charset="0"/>
                <a:cs typeface="Segoe UI" panose="020B0502040204020203" pitchFamily="34" charset="0"/>
              </a:rPr>
              <a:t>ERFA 2 FÜR BETRIEBSBEGEHRINNEN UND BETRIEBSBEGEHER </a:t>
            </a:r>
          </a:p>
        </p:txBody>
      </p:sp>
      <p:pic>
        <p:nvPicPr>
          <p:cNvPr id="6" name="Bildplatzhalter 5">
            <a:extLst>
              <a:ext uri="{FF2B5EF4-FFF2-40B4-BE49-F238E27FC236}">
                <a16:creationId xmlns:a16="http://schemas.microsoft.com/office/drawing/2014/main" id="{7B44FF97-56BD-4F86-BE30-613E7B9C53F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2769" r="12769"/>
          <a:stretch>
            <a:fillRect/>
          </a:stretch>
        </p:blipFill>
        <p:spPr/>
      </p:pic>
      <p:sp>
        <p:nvSpPr>
          <p:cNvPr id="3" name="Inhaltsplatzhalter 2">
            <a:extLst>
              <a:ext uri="{FF2B5EF4-FFF2-40B4-BE49-F238E27FC236}">
                <a16:creationId xmlns:a16="http://schemas.microsoft.com/office/drawing/2014/main" id="{B9B54721-AF16-418F-96C8-C6CC12B7A740}"/>
              </a:ext>
            </a:extLst>
          </p:cNvPr>
          <p:cNvSpPr>
            <a:spLocks noGrp="1"/>
          </p:cNvSpPr>
          <p:nvPr>
            <p:ph type="body" sz="half" idx="2"/>
          </p:nvPr>
        </p:nvSpPr>
        <p:spPr>
          <a:xfrm>
            <a:off x="408246" y="6053554"/>
            <a:ext cx="6903737" cy="602620"/>
          </a:xfrm>
        </p:spPr>
        <p:txBody>
          <a:bodyPr>
            <a:normAutofit fontScale="47500" lnSpcReduction="20000"/>
          </a:bodyPr>
          <a:lstStyle/>
          <a:p>
            <a:endParaRPr lang="de-DE" dirty="0"/>
          </a:p>
          <a:p>
            <a:r>
              <a:rPr lang="de-DE" sz="5000" dirty="0">
                <a:solidFill>
                  <a:schemeClr val="accent1"/>
                </a:solidFill>
                <a:latin typeface="Segoe UI" panose="020B0502040204020203" pitchFamily="34" charset="0"/>
                <a:cs typeface="Segoe UI" panose="020B0502040204020203" pitchFamily="34" charset="0"/>
              </a:rPr>
              <a:t>November 2024</a:t>
            </a:r>
          </a:p>
          <a:p>
            <a:endParaRPr lang="de-DE" dirty="0"/>
          </a:p>
          <a:p>
            <a:endParaRPr lang="de-DE" dirty="0"/>
          </a:p>
          <a:p>
            <a:endParaRPr lang="de-DE" dirty="0"/>
          </a:p>
        </p:txBody>
      </p:sp>
      <p:sp>
        <p:nvSpPr>
          <p:cNvPr id="4" name="Foliennummernplatzhalter 3">
            <a:extLst>
              <a:ext uri="{FF2B5EF4-FFF2-40B4-BE49-F238E27FC236}">
                <a16:creationId xmlns:a16="http://schemas.microsoft.com/office/drawing/2014/main" id="{B5D1C528-D849-421E-AD41-CDBE074D0984}"/>
              </a:ext>
            </a:extLst>
          </p:cNvPr>
          <p:cNvSpPr>
            <a:spLocks noGrp="1"/>
          </p:cNvSpPr>
          <p:nvPr>
            <p:ph type="sldNum" sz="quarter" idx="12"/>
          </p:nvPr>
        </p:nvSpPr>
        <p:spPr>
          <a:xfrm>
            <a:off x="6444208" y="5805264"/>
            <a:ext cx="2194560" cy="1397039"/>
          </a:xfrm>
        </p:spPr>
        <p:txBody>
          <a:bodyPr/>
          <a:lstStyle/>
          <a:p>
            <a:fld id="{821D7045-001D-427F-8781-3ACF9C218005}" type="slidenum">
              <a:rPr lang="de-DE" smtClean="0"/>
              <a:pPr/>
              <a:t>1</a:t>
            </a:fld>
            <a:endParaRPr lang="de-DE" dirty="0"/>
          </a:p>
        </p:txBody>
      </p:sp>
    </p:spTree>
    <p:extLst>
      <p:ext uri="{BB962C8B-B14F-4D97-AF65-F5344CB8AC3E}">
        <p14:creationId xmlns:p14="http://schemas.microsoft.com/office/powerpoint/2010/main" val="3738044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Empfehlungen des GKV-Spitzenverbandes gemäß </a:t>
            </a:r>
            <a:br>
              <a:rPr lang="de-DE" dirty="0">
                <a:solidFill>
                  <a:schemeClr val="accent1">
                    <a:lumMod val="50000"/>
                  </a:schemeClr>
                </a:solidFill>
                <a:latin typeface="Segoe UI" panose="020B0502040204020203" pitchFamily="34" charset="0"/>
                <a:cs typeface="Segoe UI" panose="020B0502040204020203" pitchFamily="34" charset="0"/>
              </a:rPr>
            </a:br>
            <a:r>
              <a:rPr lang="de-DE" dirty="0">
                <a:solidFill>
                  <a:schemeClr val="accent1">
                    <a:lumMod val="50000"/>
                  </a:schemeClr>
                </a:solidFill>
                <a:latin typeface="Segoe UI" panose="020B0502040204020203" pitchFamily="34" charset="0"/>
                <a:cs typeface="Segoe UI" panose="020B0502040204020203" pitchFamily="34" charset="0"/>
              </a:rPr>
              <a:t>§ 126 Absatz 1 Satz 3 SGB V für eine einheitliche Anwendung der Anforderungen zur ausreichenden, zweckmäßigen und funktionsgerechten Herstellung, Abgabe und Anpassung von Hilfsmitteln wurden am</a:t>
            </a:r>
            <a:br>
              <a:rPr lang="de-DE" dirty="0">
                <a:solidFill>
                  <a:schemeClr val="accent1">
                    <a:lumMod val="50000"/>
                  </a:schemeClr>
                </a:solidFill>
                <a:latin typeface="Segoe UI" panose="020B0502040204020203" pitchFamily="34" charset="0"/>
                <a:cs typeface="Segoe UI" panose="020B0502040204020203" pitchFamily="34" charset="0"/>
              </a:rPr>
            </a:br>
            <a:r>
              <a:rPr lang="de-DE" dirty="0">
                <a:solidFill>
                  <a:schemeClr val="accent1">
                    <a:lumMod val="50000"/>
                  </a:schemeClr>
                </a:solidFill>
                <a:latin typeface="Segoe UI" panose="020B0502040204020203" pitchFamily="34" charset="0"/>
                <a:cs typeface="Segoe UI" panose="020B0502040204020203" pitchFamily="34" charset="0"/>
              </a:rPr>
              <a:t>26. Februar 2024 zum 17. Mal fortgeschrieben.</a:t>
            </a:r>
          </a:p>
          <a:p>
            <a:pPr algn="just">
              <a:lnSpc>
                <a:spcPct val="100000"/>
              </a:lnSpc>
              <a:spcBef>
                <a:spcPts val="0"/>
              </a:spcBef>
            </a:pPr>
            <a:endParaRPr lang="de-DE" b="1"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dirty="0">
                <a:solidFill>
                  <a:schemeClr val="accent1">
                    <a:lumMod val="50000"/>
                  </a:schemeClr>
                </a:solidFill>
                <a:latin typeface="Segoe UI" panose="020B0502040204020203" pitchFamily="34" charset="0"/>
                <a:cs typeface="Segoe UI" panose="020B0502040204020203" pitchFamily="34" charset="0"/>
              </a:rPr>
              <a:t>Sie traten am 15. Mai 2024 in Kraft.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10</a:t>
            </a:fld>
            <a:endParaRPr lang="de-DE"/>
          </a:p>
        </p:txBody>
      </p:sp>
    </p:spTree>
    <p:extLst>
      <p:ext uri="{BB962C8B-B14F-4D97-AF65-F5344CB8AC3E}">
        <p14:creationId xmlns:p14="http://schemas.microsoft.com/office/powerpoint/2010/main" val="87708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Anlass der 17. Fortschreibung war vorwiegend das Bestreben, das Präqualifizierungsverfahren zu </a:t>
            </a:r>
            <a:r>
              <a:rPr lang="de-DE" dirty="0" err="1">
                <a:solidFill>
                  <a:schemeClr val="accent1">
                    <a:lumMod val="50000"/>
                  </a:schemeClr>
                </a:solidFill>
                <a:latin typeface="Segoe UI" panose="020B0502040204020203" pitchFamily="34" charset="0"/>
                <a:cs typeface="Segoe UI" panose="020B0502040204020203" pitchFamily="34" charset="0"/>
              </a:rPr>
              <a:t>entbüro-kratisieren</a:t>
            </a:r>
            <a:r>
              <a:rPr lang="de-DE" dirty="0">
                <a:solidFill>
                  <a:schemeClr val="accent1">
                    <a:lumMod val="50000"/>
                  </a:schemeClr>
                </a:solidFill>
                <a:latin typeface="Segoe UI" panose="020B0502040204020203" pitchFamily="34" charset="0"/>
                <a:cs typeface="Segoe UI" panose="020B0502040204020203" pitchFamily="34" charset="0"/>
              </a:rPr>
              <a:t>, was zunehmend von den Krankenkassen und den Leistungserbringern gefordert wurde. Grundlage ist unter anderem das Eckpunktepapier des BMG zum Bürokratieabbau im Gesundheitswesen vom 30.09.2023.</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11</a:t>
            </a:fld>
            <a:endParaRPr lang="de-DE"/>
          </a:p>
        </p:txBody>
      </p:sp>
    </p:spTree>
    <p:extLst>
      <p:ext uri="{BB962C8B-B14F-4D97-AF65-F5344CB8AC3E}">
        <p14:creationId xmlns:p14="http://schemas.microsoft.com/office/powerpoint/2010/main" val="203577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für unsere Versorgungsbereiche relevanten Änderungen beziehen sich im Wesentlichen NICHT auf die räumliche und sachliche Ausstattung, was bedeutet, dass die bei der Betriebsbegehung zu prüfenden Kriterien von den Änderungen unberührt bleiben.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12</a:t>
            </a:fld>
            <a:endParaRPr lang="de-DE"/>
          </a:p>
        </p:txBody>
      </p:sp>
    </p:spTree>
    <p:extLst>
      <p:ext uri="{BB962C8B-B14F-4D97-AF65-F5344CB8AC3E}">
        <p14:creationId xmlns:p14="http://schemas.microsoft.com/office/powerpoint/2010/main" val="105231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a:xfrm>
            <a:off x="507206" y="1993393"/>
            <a:ext cx="8065294" cy="3955887"/>
          </a:xfrm>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Unter anderem wurden neue (die </a:t>
            </a:r>
            <a:r>
              <a:rPr lang="de-DE" dirty="0" err="1">
                <a:solidFill>
                  <a:schemeClr val="accent1">
                    <a:lumMod val="50000"/>
                  </a:schemeClr>
                </a:solidFill>
                <a:latin typeface="Segoe UI" panose="020B0502040204020203" pitchFamily="34" charset="0"/>
                <a:cs typeface="Segoe UI" panose="020B0502040204020203" pitchFamily="34" charset="0"/>
              </a:rPr>
              <a:t>präQ</a:t>
            </a:r>
            <a:r>
              <a:rPr lang="de-DE" dirty="0">
                <a:solidFill>
                  <a:schemeClr val="accent1">
                    <a:lumMod val="50000"/>
                  </a:schemeClr>
                </a:solidFill>
                <a:latin typeface="Segoe UI" panose="020B0502040204020203" pitchFamily="34" charset="0"/>
                <a:cs typeface="Segoe UI" panose="020B0502040204020203" pitchFamily="34" charset="0"/>
              </a:rPr>
              <a:t> nicht betreffende)  Versorgungsbereiche geschaffen, wie </a:t>
            </a:r>
            <a:r>
              <a:rPr lang="de-DE" dirty="0" err="1">
                <a:solidFill>
                  <a:schemeClr val="accent1">
                    <a:lumMod val="50000"/>
                  </a:schemeClr>
                </a:solidFill>
                <a:latin typeface="Segoe UI" panose="020B0502040204020203" pitchFamily="34" charset="0"/>
                <a:cs typeface="Segoe UI" panose="020B0502040204020203" pitchFamily="34" charset="0"/>
              </a:rPr>
              <a:t>Adapationshilfen</a:t>
            </a:r>
            <a:r>
              <a:rPr lang="de-DE" dirty="0">
                <a:solidFill>
                  <a:schemeClr val="accent1">
                    <a:lumMod val="50000"/>
                  </a:schemeClr>
                </a:solidFill>
                <a:latin typeface="Segoe UI" panose="020B0502040204020203" pitchFamily="34" charset="0"/>
                <a:cs typeface="Segoe UI" panose="020B0502040204020203" pitchFamily="34" charset="0"/>
              </a:rPr>
              <a:t> und Hilfsmittel zum </a:t>
            </a:r>
            <a:r>
              <a:rPr lang="de-DE" dirty="0" err="1">
                <a:solidFill>
                  <a:schemeClr val="accent1">
                    <a:lumMod val="50000"/>
                  </a:schemeClr>
                </a:solidFill>
                <a:latin typeface="Segoe UI" panose="020B0502040204020203" pitchFamily="34" charset="0"/>
                <a:cs typeface="Segoe UI" panose="020B0502040204020203" pitchFamily="34" charset="0"/>
              </a:rPr>
              <a:t>Glucosemanagement</a:t>
            </a:r>
            <a:r>
              <a:rPr lang="de-DE" dirty="0">
                <a:solidFill>
                  <a:schemeClr val="accent1">
                    <a:lumMod val="50000"/>
                  </a:schemeClr>
                </a:solidFill>
                <a:latin typeface="Segoe UI" panose="020B0502040204020203" pitchFamily="34" charset="0"/>
                <a:cs typeface="Segoe UI" panose="020B0502040204020203" pitchFamily="34" charset="0"/>
              </a:rPr>
              <a: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Auch bekamen die Hausnotrufsysteme einen eigenen Versorgungsbereich.</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13</a:t>
            </a:fld>
            <a:endParaRPr lang="de-DE"/>
          </a:p>
        </p:txBody>
      </p:sp>
    </p:spTree>
    <p:extLst>
      <p:ext uri="{BB962C8B-B14F-4D97-AF65-F5344CB8AC3E}">
        <p14:creationId xmlns:p14="http://schemas.microsoft.com/office/powerpoint/2010/main" val="194671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Änderungen gab es bei den beruflichen Anforderungen an die fachliche Leitung, was in unserem Fall nur Betriebe betrifft, die nicht handwerklich tätig sind, z. B. Betriebe, die nur Signalanlagen für Gehörlose an Versicherte abgeben.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14</a:t>
            </a:fld>
            <a:endParaRPr lang="de-DE"/>
          </a:p>
        </p:txBody>
      </p:sp>
    </p:spTree>
    <p:extLst>
      <p:ext uri="{BB962C8B-B14F-4D97-AF65-F5344CB8AC3E}">
        <p14:creationId xmlns:p14="http://schemas.microsoft.com/office/powerpoint/2010/main" val="717661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Versorgungsbereich </a:t>
            </a:r>
            <a:r>
              <a:rPr lang="de-DE" b="1" dirty="0">
                <a:solidFill>
                  <a:schemeClr val="accent1">
                    <a:lumMod val="50000"/>
                  </a:schemeClr>
                </a:solidFill>
                <a:latin typeface="Segoe UI" panose="020B0502040204020203" pitchFamily="34" charset="0"/>
                <a:cs typeface="Segoe UI" panose="020B0502040204020203" pitchFamily="34" charset="0"/>
              </a:rPr>
              <a:t>16B</a:t>
            </a:r>
            <a:r>
              <a:rPr lang="de-DE" dirty="0">
                <a:solidFill>
                  <a:schemeClr val="accent1">
                    <a:lumMod val="50000"/>
                  </a:schemeClr>
                </a:solidFill>
                <a:latin typeface="Segoe UI" panose="020B0502040204020203" pitchFamily="34" charset="0"/>
                <a:cs typeface="Segoe UI" panose="020B0502040204020203" pitchFamily="34" charset="0"/>
              </a:rPr>
              <a:t> Signalanlagen für Gehörlose wurde in die Produktgruppe 13 „Hörhilfen“ umgruppiert. Die neue Bezeichnung ist: </a:t>
            </a:r>
            <a:r>
              <a:rPr lang="de-DE" b="1" dirty="0">
                <a:solidFill>
                  <a:schemeClr val="accent1">
                    <a:lumMod val="50000"/>
                  </a:schemeClr>
                </a:solidFill>
                <a:latin typeface="Segoe UI" panose="020B0502040204020203" pitchFamily="34" charset="0"/>
                <a:cs typeface="Segoe UI" panose="020B0502040204020203" pitchFamily="34" charset="0"/>
              </a:rPr>
              <a:t>13B18</a:t>
            </a:r>
            <a:r>
              <a:rPr lang="de-DE" dirty="0">
                <a:solidFill>
                  <a:schemeClr val="accent1">
                    <a:lumMod val="50000"/>
                  </a:schemeClr>
                </a:solidFill>
                <a:latin typeface="Segoe UI" panose="020B0502040204020203" pitchFamily="34" charset="0"/>
                <a:cs typeface="Segoe UI" panose="020B0502040204020203" pitchFamily="34" charset="0"/>
              </a:rPr>
              <a: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VB 16B entfällt.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Versorgungsbereich 13A wurde um die Produktgruppe 13.99.04 reduziert und änderte sich in </a:t>
            </a:r>
            <a:r>
              <a:rPr lang="de-DE" b="1" dirty="0">
                <a:solidFill>
                  <a:schemeClr val="accent1">
                    <a:lumMod val="50000"/>
                  </a:schemeClr>
                </a:solidFill>
                <a:latin typeface="Segoe UI" panose="020B0502040204020203" pitchFamily="34" charset="0"/>
                <a:cs typeface="Segoe UI" panose="020B0502040204020203" pitchFamily="34" charset="0"/>
              </a:rPr>
              <a:t>13A18</a:t>
            </a:r>
            <a:r>
              <a:rPr lang="de-DE" dirty="0">
                <a:solidFill>
                  <a:schemeClr val="accent1">
                    <a:lumMod val="50000"/>
                  </a:schemeClr>
                </a:solidFill>
                <a:latin typeface="Segoe UI" panose="020B0502040204020203" pitchFamily="34" charset="0"/>
                <a:cs typeface="Segoe UI" panose="020B0502040204020203" pitchFamily="34" charset="0"/>
              </a:rPr>
              <a: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15</a:t>
            </a:fld>
            <a:endParaRPr lang="de-DE"/>
          </a:p>
        </p:txBody>
      </p:sp>
    </p:spTree>
    <p:extLst>
      <p:ext uri="{BB962C8B-B14F-4D97-AF65-F5344CB8AC3E}">
        <p14:creationId xmlns:p14="http://schemas.microsoft.com/office/powerpoint/2010/main" val="52804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pic>
        <p:nvPicPr>
          <p:cNvPr id="6" name="Inhaltsplatzhalter 5">
            <a:extLst>
              <a:ext uri="{FF2B5EF4-FFF2-40B4-BE49-F238E27FC236}">
                <a16:creationId xmlns:a16="http://schemas.microsoft.com/office/drawing/2014/main" id="{8F91D34F-8CB9-F145-9A9D-DB05E7B87285}"/>
              </a:ext>
            </a:extLst>
          </p:cNvPr>
          <p:cNvPicPr>
            <a:picLocks noGrp="1" noChangeAspect="1"/>
          </p:cNvPicPr>
          <p:nvPr>
            <p:ph idx="1"/>
          </p:nvPr>
        </p:nvPicPr>
        <p:blipFill>
          <a:blip r:embed="rId2"/>
          <a:stretch>
            <a:fillRect/>
          </a:stretch>
        </p:blipFill>
        <p:spPr>
          <a:xfrm>
            <a:off x="506413" y="2509329"/>
            <a:ext cx="8066087" cy="2734692"/>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16</a:t>
            </a:fld>
            <a:endParaRPr lang="de-DE"/>
          </a:p>
        </p:txBody>
      </p:sp>
    </p:spTree>
    <p:extLst>
      <p:ext uri="{BB962C8B-B14F-4D97-AF65-F5344CB8AC3E}">
        <p14:creationId xmlns:p14="http://schemas.microsoft.com/office/powerpoint/2010/main" val="514523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Forderung „Auszug aus dem Gewerbezentralregister nach § 150 GewO“ zum Nachweis der Erfüllung der gewerberechtlichen Voraussetzungen entfällt.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Es wurde erkannt, dass die Vertragskontrolle bezüglich Regelungen zum Sozialversicherungsbetrug gemäß § 127 Abs. 7 Satz 1 SGB V allein den gesetzlichen Kranken-kassen obliegt, die durch vertragliche Sanktionsregeln entsprechende Handlungsmöglichkeiten haben.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17</a:t>
            </a:fld>
            <a:endParaRPr lang="de-DE"/>
          </a:p>
        </p:txBody>
      </p:sp>
    </p:spTree>
    <p:extLst>
      <p:ext uri="{BB962C8B-B14F-4D97-AF65-F5344CB8AC3E}">
        <p14:creationId xmlns:p14="http://schemas.microsoft.com/office/powerpoint/2010/main" val="206160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Leistungserbringer musste bisher zu einer Anzahl an Anforderungen sogenannte Eigenerklärungen bzw. Selbstverpflichtungen abgeben und mit einer rechts-gültigen Unterschrift bestätigen. Einige dieser Eigen-erklärungen mussten zudem durch eine Beschreibung der getroffenen Maßnahmen (Kurzbeschreiben) ergänzt werden.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Nun entfällt ein Großteil dieser Eigenerklärungen und Kurzbeschreibungen.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18</a:t>
            </a:fld>
            <a:endParaRPr lang="de-DE"/>
          </a:p>
        </p:txBody>
      </p:sp>
    </p:spTree>
    <p:extLst>
      <p:ext uri="{BB962C8B-B14F-4D97-AF65-F5344CB8AC3E}">
        <p14:creationId xmlns:p14="http://schemas.microsoft.com/office/powerpoint/2010/main" val="408571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„Insolvenzfreiheit“.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Erklärung zur Insolvenzfreiheit führt nicht zu einer Qualitätsverbesserung im Sinne der gesetzlichen Regelung nach § 126 Abs. 1 Satz 3 SGB V. Sie entfaltet keine Wirkung und kann gestrichen werden.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„Zahlung der Steuern und Sozialversicherungsbeiträge“.</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19</a:t>
            </a:fld>
            <a:endParaRPr lang="de-DE"/>
          </a:p>
        </p:txBody>
      </p:sp>
    </p:spTree>
    <p:extLst>
      <p:ext uri="{BB962C8B-B14F-4D97-AF65-F5344CB8AC3E}">
        <p14:creationId xmlns:p14="http://schemas.microsoft.com/office/powerpoint/2010/main" val="257102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75815A-9DF6-4183-A569-A48C70359D0D}"/>
              </a:ext>
            </a:extLst>
          </p:cNvPr>
          <p:cNvSpPr>
            <a:spLocks noGrp="1"/>
          </p:cNvSpPr>
          <p:nvPr>
            <p:ph type="title"/>
          </p:nvPr>
        </p:nvSpPr>
        <p:spPr>
          <a:xfrm>
            <a:off x="507492" y="5418669"/>
            <a:ext cx="8065008" cy="602620"/>
          </a:xfrm>
        </p:spPr>
        <p:txBody>
          <a:bodyPr>
            <a:noAutofit/>
          </a:bodyPr>
          <a:lstStyle/>
          <a:p>
            <a:r>
              <a:rPr lang="de-DE" sz="2400" dirty="0">
                <a:solidFill>
                  <a:schemeClr val="accent1"/>
                </a:solidFill>
                <a:latin typeface="Segoe UI" panose="020B0502040204020203" pitchFamily="34" charset="0"/>
                <a:cs typeface="Segoe UI" panose="020B0502040204020203" pitchFamily="34" charset="0"/>
              </a:rPr>
              <a:t>ERFA 2 FÜR BETRIEBSBEGEHRINNEN UND BETRIEBSBEGEHER</a:t>
            </a:r>
          </a:p>
        </p:txBody>
      </p:sp>
      <p:pic>
        <p:nvPicPr>
          <p:cNvPr id="6" name="Bildplatzhalter 5">
            <a:extLst>
              <a:ext uri="{FF2B5EF4-FFF2-40B4-BE49-F238E27FC236}">
                <a16:creationId xmlns:a16="http://schemas.microsoft.com/office/drawing/2014/main" id="{7B44FF97-56BD-4F86-BE30-613E7B9C53F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2769" r="12769"/>
          <a:stretch>
            <a:fillRect/>
          </a:stretch>
        </p:blipFill>
        <p:spPr>
          <a:xfrm>
            <a:off x="0" y="43859"/>
            <a:ext cx="9144000" cy="5330952"/>
          </a:xfrm>
        </p:spPr>
      </p:pic>
      <p:sp>
        <p:nvSpPr>
          <p:cNvPr id="3" name="Inhaltsplatzhalter 2">
            <a:extLst>
              <a:ext uri="{FF2B5EF4-FFF2-40B4-BE49-F238E27FC236}">
                <a16:creationId xmlns:a16="http://schemas.microsoft.com/office/drawing/2014/main" id="{B9B54721-AF16-418F-96C8-C6CC12B7A740}"/>
              </a:ext>
            </a:extLst>
          </p:cNvPr>
          <p:cNvSpPr>
            <a:spLocks noGrp="1"/>
          </p:cNvSpPr>
          <p:nvPr>
            <p:ph type="body" sz="half" idx="2"/>
          </p:nvPr>
        </p:nvSpPr>
        <p:spPr>
          <a:xfrm>
            <a:off x="507492" y="6109005"/>
            <a:ext cx="6922008" cy="334129"/>
          </a:xfrm>
        </p:spPr>
        <p:txBody>
          <a:bodyPr>
            <a:normAutofit fontScale="25000" lnSpcReduction="20000"/>
          </a:bodyPr>
          <a:lstStyle/>
          <a:p>
            <a:endParaRPr lang="de-DE" dirty="0"/>
          </a:p>
          <a:p>
            <a:r>
              <a:rPr lang="de-DE" sz="9600" dirty="0">
                <a:solidFill>
                  <a:schemeClr val="accent1"/>
                </a:solidFill>
                <a:latin typeface="Segoe UI" panose="020B0502040204020203" pitchFamily="34" charset="0"/>
                <a:cs typeface="Segoe UI" panose="020B0502040204020203" pitchFamily="34" charset="0"/>
              </a:rPr>
              <a:t>November 2024</a:t>
            </a:r>
          </a:p>
        </p:txBody>
      </p:sp>
      <p:sp>
        <p:nvSpPr>
          <p:cNvPr id="4" name="Foliennummernplatzhalter 3">
            <a:extLst>
              <a:ext uri="{FF2B5EF4-FFF2-40B4-BE49-F238E27FC236}">
                <a16:creationId xmlns:a16="http://schemas.microsoft.com/office/drawing/2014/main" id="{B5D1C528-D849-421E-AD41-CDBE074D0984}"/>
              </a:ext>
            </a:extLst>
          </p:cNvPr>
          <p:cNvSpPr>
            <a:spLocks noGrp="1"/>
          </p:cNvSpPr>
          <p:nvPr>
            <p:ph type="sldNum" sz="quarter" idx="12"/>
          </p:nvPr>
        </p:nvSpPr>
        <p:spPr/>
        <p:txBody>
          <a:bodyPr/>
          <a:lstStyle/>
          <a:p>
            <a:fld id="{821D7045-001D-427F-8781-3ACF9C218005}" type="slidenum">
              <a:rPr lang="de-DE" smtClean="0"/>
              <a:pPr/>
              <a:t>2</a:t>
            </a:fld>
            <a:endParaRPr lang="de-DE" dirty="0"/>
          </a:p>
        </p:txBody>
      </p:sp>
      <p:sp>
        <p:nvSpPr>
          <p:cNvPr id="5" name="Rechteck 4">
            <a:extLst>
              <a:ext uri="{FF2B5EF4-FFF2-40B4-BE49-F238E27FC236}">
                <a16:creationId xmlns:a16="http://schemas.microsoft.com/office/drawing/2014/main" id="{3804F30B-65A6-F5DD-8562-C41CEA24A0A2}"/>
              </a:ext>
            </a:extLst>
          </p:cNvPr>
          <p:cNvSpPr/>
          <p:nvPr/>
        </p:nvSpPr>
        <p:spPr>
          <a:xfrm>
            <a:off x="1259632" y="2204864"/>
            <a:ext cx="6912768" cy="1994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2">
                    <a:lumMod val="10000"/>
                    <a:lumOff val="90000"/>
                  </a:schemeClr>
                </a:solidFill>
                <a:latin typeface="Segoe UI" panose="020B0502040204020203" pitchFamily="34" charset="0"/>
                <a:cs typeface="Segoe UI" panose="020B0502040204020203" pitchFamily="34" charset="0"/>
              </a:rPr>
              <a:t>VERTRAULICH</a:t>
            </a:r>
          </a:p>
        </p:txBody>
      </p:sp>
    </p:spTree>
    <p:extLst>
      <p:ext uri="{BB962C8B-B14F-4D97-AF65-F5344CB8AC3E}">
        <p14:creationId xmlns:p14="http://schemas.microsoft.com/office/powerpoint/2010/main" val="812368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„Beachtung des Datenschutzes“</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Es wurde festgestellt, dass sich die Einhaltung der datenschutzrechtlichen Regelungen nicht im Rahmen der Präqualifizierung prüfen lassen, sondern die Überwachung der Einhaltung den entsprechenden Behörden obliegt.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20</a:t>
            </a:fld>
            <a:endParaRPr lang="de-DE"/>
          </a:p>
        </p:txBody>
      </p:sp>
    </p:spTree>
    <p:extLst>
      <p:ext uri="{BB962C8B-B14F-4D97-AF65-F5344CB8AC3E}">
        <p14:creationId xmlns:p14="http://schemas.microsoft.com/office/powerpoint/2010/main" val="428761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„Die Voraussetzungen nach § 128 SGB V werden eingehalten“.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Auch hier wurde festgestellt, dass sich dies nicht im Rahmen einer Präqualifizierung überprüfen lässt und andere Stellen verantwortlich sind.</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21</a:t>
            </a:fld>
            <a:endParaRPr lang="de-DE"/>
          </a:p>
        </p:txBody>
      </p:sp>
    </p:spTree>
    <p:extLst>
      <p:ext uri="{BB962C8B-B14F-4D97-AF65-F5344CB8AC3E}">
        <p14:creationId xmlns:p14="http://schemas.microsoft.com/office/powerpoint/2010/main" val="250052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„Sicherstellung der zeitnahen Verfügbarkeit von Produkten und ggf. Zubehör sowie Ersatzteilen“.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Anforderung ist Bestandteil der Verträge nach § 127 Abs. 7 Satz 1 SGB V und die Vertragskontrolle obliegt allein den gesetzlichen Krankenkassen.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Hier entfällt auch die Kurzbeschreibung zu den Maßnahmen.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22</a:t>
            </a:fld>
            <a:endParaRPr lang="de-DE"/>
          </a:p>
        </p:txBody>
      </p:sp>
    </p:spTree>
    <p:extLst>
      <p:ext uri="{BB962C8B-B14F-4D97-AF65-F5344CB8AC3E}">
        <p14:creationId xmlns:p14="http://schemas.microsoft.com/office/powerpoint/2010/main" val="3530120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„Sicherstellung der sach-gerechten Durchführung von Instandhaltungen und Reparaturen“.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Regelung ist Teil der Medizinproduktebetreiber-verordnung und die Einhaltung obliegt den entsprechen-den Behörden sowie den gesetzlichen Krankenkassen.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Hier entfallen die Kurzbeschreibungen.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23</a:t>
            </a:fld>
            <a:endParaRPr lang="de-DE"/>
          </a:p>
        </p:txBody>
      </p:sp>
    </p:spTree>
    <p:extLst>
      <p:ext uri="{BB962C8B-B14F-4D97-AF65-F5344CB8AC3E}">
        <p14:creationId xmlns:p14="http://schemas.microsoft.com/office/powerpoint/2010/main" val="360320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Gleiches gilt für den Entfall der Anforderung „Für wiedereinsetzbare Produkte Sicherstellung, dass bei der Aufbereitung von wiedereinsetzbaren Hilfsmitteln die medizinproduktrechtlichen Anforderungen […] beachtet werden“.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Entfall der Anforderung „Vorhaltung von Vorführ- und ggf. Testmustern (konfektionierte Produkte)“ sowie zwei weiteren, die jedoch nur im Zusammenhang mit einer reinen Vor-Ort-Versorgung beachtet werden müssen.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24</a:t>
            </a:fld>
            <a:endParaRPr lang="de-DE"/>
          </a:p>
        </p:txBody>
      </p:sp>
    </p:spTree>
    <p:extLst>
      <p:ext uri="{BB962C8B-B14F-4D97-AF65-F5344CB8AC3E}">
        <p14:creationId xmlns:p14="http://schemas.microsoft.com/office/powerpoint/2010/main" val="3947714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a:xfrm>
            <a:off x="507206" y="1993393"/>
            <a:ext cx="8065294" cy="4027895"/>
          </a:xfrm>
        </p:spPr>
        <p:txBody>
          <a:bodyPr>
            <a:normAutofit lnSpcReduction="10000"/>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Präzisierung der Formulierungen zur Anwesenheitspflicht der fachlichen Leitung:</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Sofern die zuständige Handwerkskammer in einem Betrieb des Gesundheitshandwerks die Vakanz der fachlichen Leitung akzeptiert und schriftlich bestätigt, ist dieses von der jeweiligen Präqualifizierungsstelle anzuerkennen.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Gemäß höchstrichterlicher Rechtsprechung hat das Berufsrecht Vorrang vor dem Sozialrecht.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25</a:t>
            </a:fld>
            <a:endParaRPr lang="de-DE"/>
          </a:p>
        </p:txBody>
      </p:sp>
    </p:spTree>
    <p:extLst>
      <p:ext uri="{BB962C8B-B14F-4D97-AF65-F5344CB8AC3E}">
        <p14:creationId xmlns:p14="http://schemas.microsoft.com/office/powerpoint/2010/main" val="25790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Präzisierung der Regelung zum Entfall des Nachweises der fachlichen Qualifikation bei Vorlage des Handwerks-</a:t>
            </a:r>
            <a:r>
              <a:rPr lang="de-DE" dirty="0" err="1">
                <a:solidFill>
                  <a:schemeClr val="accent1">
                    <a:lumMod val="50000"/>
                  </a:schemeClr>
                </a:solidFill>
                <a:latin typeface="Segoe UI" panose="020B0502040204020203" pitchFamily="34" charset="0"/>
                <a:cs typeface="Segoe UI" panose="020B0502040204020203" pitchFamily="34" charset="0"/>
              </a:rPr>
              <a:t>rolleneintrages</a:t>
            </a:r>
            <a:r>
              <a:rPr lang="de-DE" dirty="0">
                <a:solidFill>
                  <a:schemeClr val="accent1">
                    <a:lumMod val="50000"/>
                  </a:schemeClr>
                </a:solidFill>
                <a:latin typeface="Segoe UI" panose="020B0502040204020203" pitchFamily="34" charset="0"/>
                <a:cs typeface="Segoe UI" panose="020B0502040204020203" pitchFamily="34" charset="0"/>
              </a:rPr>
              <a: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Nachweis der beruflichen Qualifikation der fachlichen Leitung kann entfallen, wenn der Handwerksrolleneintrag die berufsrechtlich vorgesehene Betriebsleitung aufführt.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Gemäß höchstrichterlicher Rechtsprechung hat das Berufsrecht Vorrang vor dem Sozialrecht.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26</a:t>
            </a:fld>
            <a:endParaRPr lang="de-DE"/>
          </a:p>
        </p:txBody>
      </p:sp>
    </p:spTree>
    <p:extLst>
      <p:ext uri="{BB962C8B-B14F-4D97-AF65-F5344CB8AC3E}">
        <p14:creationId xmlns:p14="http://schemas.microsoft.com/office/powerpoint/2010/main" val="316588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92500" lnSpcReduction="10000"/>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Optionale Videodokumentation zum Nachweis der Erfüllung der räumlichen Anforderungen bei nicht-begehungspflichtigen Versorgungebereichen bzw. bei einer Überwachung ohne Betriebsbegehung</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Bisher war es nur möglich, zur Fotodokumentation zum Nachweis der Erfüllung der räumlichen und sachlichen Anforderungen ergänzende Videodokumentationen vor-zulegen.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Leistungserbringer erhalten nun die Möglichkeit, anstelle von Fotos nur Videodokumentationen einzureichen.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27</a:t>
            </a:fld>
            <a:endParaRPr lang="de-DE"/>
          </a:p>
        </p:txBody>
      </p:sp>
    </p:spTree>
    <p:extLst>
      <p:ext uri="{BB962C8B-B14F-4D97-AF65-F5344CB8AC3E}">
        <p14:creationId xmlns:p14="http://schemas.microsoft.com/office/powerpoint/2010/main" val="6627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Kurzbeschreibungen müssen nach wie vor zu folgender Anforderung eingereicht werden: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Lagermöglichkeit unter Umgebungsbedingungen gemäß den in den Produktunterlagen des Herstellers </a:t>
            </a:r>
            <a:r>
              <a:rPr lang="de-DE" dirty="0" err="1">
                <a:solidFill>
                  <a:schemeClr val="accent1">
                    <a:lumMod val="50000"/>
                  </a:schemeClr>
                </a:solidFill>
                <a:latin typeface="Segoe UI" panose="020B0502040204020203" pitchFamily="34" charset="0"/>
                <a:cs typeface="Segoe UI" panose="020B0502040204020203" pitchFamily="34" charset="0"/>
              </a:rPr>
              <a:t>vorge-gebenen</a:t>
            </a:r>
            <a:r>
              <a:rPr lang="de-DE" dirty="0">
                <a:solidFill>
                  <a:schemeClr val="accent1">
                    <a:lumMod val="50000"/>
                  </a:schemeClr>
                </a:solidFill>
                <a:latin typeface="Segoe UI" panose="020B0502040204020203" pitchFamily="34" charset="0"/>
                <a:cs typeface="Segoe UI" panose="020B0502040204020203" pitchFamily="34" charset="0"/>
              </a:rPr>
              <a:t> Spezifikationen.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Entsprechend werden im Rahmen einer Betriebs-begehung weiterhin die Lagermöglichkeiten geprüft.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28</a:t>
            </a:fld>
            <a:endParaRPr lang="de-DE"/>
          </a:p>
        </p:txBody>
      </p:sp>
    </p:spTree>
    <p:extLst>
      <p:ext uri="{BB962C8B-B14F-4D97-AF65-F5344CB8AC3E}">
        <p14:creationId xmlns:p14="http://schemas.microsoft.com/office/powerpoint/2010/main" val="3942261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Da für den Versorgungsbereich 13B18 Signalanlagen für Gehörlose und den Versorgungsbereich 25F15 Bildschirmlesegeräte, Kamerasysteme, Leseständer nach wie vor die Wiedereinsetzbarkeit gefordert wird, bleiben die räumlichen Anforderungen erhalten, d. h. Rein- und </a:t>
            </a:r>
            <a:r>
              <a:rPr lang="de-DE" dirty="0" err="1">
                <a:solidFill>
                  <a:schemeClr val="accent1">
                    <a:lumMod val="50000"/>
                  </a:schemeClr>
                </a:solidFill>
                <a:latin typeface="Segoe UI" panose="020B0502040204020203" pitchFamily="34" charset="0"/>
                <a:cs typeface="Segoe UI" panose="020B0502040204020203" pitchFamily="34" charset="0"/>
              </a:rPr>
              <a:t>Unreinlager</a:t>
            </a:r>
            <a:r>
              <a:rPr lang="de-DE" dirty="0">
                <a:solidFill>
                  <a:schemeClr val="accent1">
                    <a:lumMod val="50000"/>
                  </a:schemeClr>
                </a:solidFill>
                <a:latin typeface="Segoe UI" panose="020B0502040204020203" pitchFamily="34" charset="0"/>
                <a:cs typeface="Segoe UI" panose="020B0502040204020203" pitchFamily="34" charset="0"/>
              </a:rPr>
              <a:t> müssen für diese Versorgungsbereiche vom Leistungserbringer vorgehalten werden.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29</a:t>
            </a:fld>
            <a:endParaRPr lang="de-DE"/>
          </a:p>
        </p:txBody>
      </p:sp>
    </p:spTree>
    <p:extLst>
      <p:ext uri="{BB962C8B-B14F-4D97-AF65-F5344CB8AC3E}">
        <p14:creationId xmlns:p14="http://schemas.microsoft.com/office/powerpoint/2010/main" val="3379525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3791B-FD19-19A1-E5D4-96D360272708}"/>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KONTAKT</a:t>
            </a:r>
          </a:p>
        </p:txBody>
      </p:sp>
      <p:sp>
        <p:nvSpPr>
          <p:cNvPr id="3" name="Inhaltsplatzhalter 2">
            <a:extLst>
              <a:ext uri="{FF2B5EF4-FFF2-40B4-BE49-F238E27FC236}">
                <a16:creationId xmlns:a16="http://schemas.microsoft.com/office/drawing/2014/main" id="{80FC97DD-D7EF-B7FC-4230-B0DAF4C495BF}"/>
              </a:ext>
            </a:extLst>
          </p:cNvPr>
          <p:cNvSpPr>
            <a:spLocks noGrp="1"/>
          </p:cNvSpPr>
          <p:nvPr>
            <p:ph idx="1"/>
          </p:nvPr>
        </p:nvSpPr>
        <p:spPr/>
        <p:txBody>
          <a:bodyPr/>
          <a:lstStyle/>
          <a:p>
            <a:pPr algn="just">
              <a:lnSpc>
                <a:spcPct val="100000"/>
              </a:lnSpc>
              <a:spcBef>
                <a:spcPts val="0"/>
              </a:spcBef>
            </a:pPr>
            <a:r>
              <a:rPr lang="de-DE" sz="2800" dirty="0">
                <a:solidFill>
                  <a:schemeClr val="accent1">
                    <a:lumMod val="75000"/>
                  </a:schemeClr>
                </a:solidFill>
                <a:latin typeface="Segoe UI" panose="020B0502040204020203" pitchFamily="34" charset="0"/>
                <a:cs typeface="Segoe UI" panose="020B0502040204020203" pitchFamily="34" charset="0"/>
              </a:rPr>
              <a:t>Bei Fragen oder im Verlauf des </a:t>
            </a:r>
            <a:r>
              <a:rPr lang="de-DE" sz="2800" dirty="0" err="1">
                <a:solidFill>
                  <a:schemeClr val="accent1">
                    <a:lumMod val="75000"/>
                  </a:schemeClr>
                </a:solidFill>
                <a:latin typeface="Segoe UI" panose="020B0502040204020203" pitchFamily="34" charset="0"/>
                <a:cs typeface="Segoe UI" panose="020B0502040204020203" pitchFamily="34" charset="0"/>
              </a:rPr>
              <a:t>Erfas</a:t>
            </a:r>
            <a:r>
              <a:rPr lang="de-DE" sz="2800" dirty="0">
                <a:solidFill>
                  <a:schemeClr val="accent1">
                    <a:lumMod val="75000"/>
                  </a:schemeClr>
                </a:solidFill>
                <a:latin typeface="Segoe UI" panose="020B0502040204020203" pitchFamily="34" charset="0"/>
                <a:cs typeface="Segoe UI" panose="020B0502040204020203" pitchFamily="34" charset="0"/>
              </a:rPr>
              <a:t> auf-tauchenden technischen Schwierigkeiten bitte Frau Drechsler kontaktieren:</a:t>
            </a:r>
          </a:p>
          <a:p>
            <a:pPr algn="just">
              <a:lnSpc>
                <a:spcPct val="100000"/>
              </a:lnSpc>
              <a:spcBef>
                <a:spcPts val="0"/>
              </a:spcBef>
            </a:pPr>
            <a:endParaRPr lang="de-DE" sz="2800" dirty="0">
              <a:solidFill>
                <a:schemeClr val="accent1">
                  <a:lumMod val="75000"/>
                </a:schemeClr>
              </a:solidFill>
              <a:latin typeface="Segoe UI" panose="020B0502040204020203" pitchFamily="34" charset="0"/>
              <a:cs typeface="Segoe UI" panose="020B0502040204020203" pitchFamily="34" charset="0"/>
            </a:endParaRPr>
          </a:p>
          <a:p>
            <a:r>
              <a:rPr lang="de-DE" dirty="0">
                <a:solidFill>
                  <a:srgbClr val="00B0F0"/>
                </a:solidFill>
                <a:latin typeface="Segoe UI" panose="020B0502040204020203" pitchFamily="34" charset="0"/>
                <a:cs typeface="Segoe UI" panose="020B0502040204020203" pitchFamily="34" charset="0"/>
                <a:hlinkClick r:id="rId2">
                  <a:extLst>
                    <a:ext uri="{A12FA001-AC4F-418D-AE19-62706E023703}">
                      <ahyp:hlinkClr xmlns:ahyp="http://schemas.microsoft.com/office/drawing/2018/hyperlinkcolor" val="tx"/>
                    </a:ext>
                  </a:extLst>
                </a:hlinkClick>
              </a:rPr>
              <a:t>fischer@praeq.de</a:t>
            </a:r>
            <a:endParaRPr lang="de-DE" dirty="0">
              <a:solidFill>
                <a:srgbClr val="00B0F0"/>
              </a:solidFill>
              <a:latin typeface="Segoe UI" panose="020B0502040204020203" pitchFamily="34" charset="0"/>
              <a:cs typeface="Segoe UI" panose="020B0502040204020203" pitchFamily="34" charset="0"/>
            </a:endParaRPr>
          </a:p>
          <a:p>
            <a:endParaRPr lang="de-DE" sz="2800" dirty="0">
              <a:latin typeface="Segoe UI" panose="020B0502040204020203" pitchFamily="34" charset="0"/>
              <a:cs typeface="Segoe UI" panose="020B0502040204020203" pitchFamily="34" charset="0"/>
            </a:endParaRPr>
          </a:p>
          <a:p>
            <a:endParaRPr lang="de-DE" dirty="0"/>
          </a:p>
        </p:txBody>
      </p:sp>
      <p:sp>
        <p:nvSpPr>
          <p:cNvPr id="4" name="Foliennummernplatzhalter 3">
            <a:extLst>
              <a:ext uri="{FF2B5EF4-FFF2-40B4-BE49-F238E27FC236}">
                <a16:creationId xmlns:a16="http://schemas.microsoft.com/office/drawing/2014/main" id="{EA77EF1C-BD34-698D-91EA-EE62C47F37FF}"/>
              </a:ext>
            </a:extLst>
          </p:cNvPr>
          <p:cNvSpPr>
            <a:spLocks noGrp="1"/>
          </p:cNvSpPr>
          <p:nvPr>
            <p:ph type="sldNum" sz="quarter" idx="12"/>
          </p:nvPr>
        </p:nvSpPr>
        <p:spPr/>
        <p:txBody>
          <a:bodyPr/>
          <a:lstStyle/>
          <a:p>
            <a:fld id="{821D7045-001D-427F-8781-3ACF9C218005}" type="slidenum">
              <a:rPr lang="de-DE" smtClean="0"/>
              <a:pPr/>
              <a:t>3</a:t>
            </a:fld>
            <a:endParaRPr lang="de-DE"/>
          </a:p>
        </p:txBody>
      </p:sp>
    </p:spTree>
    <p:extLst>
      <p:ext uri="{BB962C8B-B14F-4D97-AF65-F5344CB8AC3E}">
        <p14:creationId xmlns:p14="http://schemas.microsoft.com/office/powerpoint/2010/main" val="1243927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pic>
        <p:nvPicPr>
          <p:cNvPr id="6" name="Inhaltsplatzhalter 5">
            <a:extLst>
              <a:ext uri="{FF2B5EF4-FFF2-40B4-BE49-F238E27FC236}">
                <a16:creationId xmlns:a16="http://schemas.microsoft.com/office/drawing/2014/main" id="{A577CE47-3FA0-71AC-8A40-ACCFC7DDB417}"/>
              </a:ext>
            </a:extLst>
          </p:cNvPr>
          <p:cNvPicPr>
            <a:picLocks noGrp="1" noChangeAspect="1"/>
          </p:cNvPicPr>
          <p:nvPr>
            <p:ph idx="1"/>
          </p:nvPr>
        </p:nvPicPr>
        <p:blipFill>
          <a:blip r:embed="rId2"/>
          <a:stretch>
            <a:fillRect/>
          </a:stretch>
        </p:blipFill>
        <p:spPr>
          <a:xfrm>
            <a:off x="506413" y="2189222"/>
            <a:ext cx="8066087" cy="3374905"/>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30</a:t>
            </a:fld>
            <a:endParaRPr lang="de-DE"/>
          </a:p>
        </p:txBody>
      </p:sp>
    </p:spTree>
    <p:extLst>
      <p:ext uri="{BB962C8B-B14F-4D97-AF65-F5344CB8AC3E}">
        <p14:creationId xmlns:p14="http://schemas.microsoft.com/office/powerpoint/2010/main" val="25824810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17. Fortschreibung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An den räumlichen und sachlichen Anforderungen im Betriebsbegehungsprotokoll hat sich nichts geändert, lediglich die Bezeichnungen zu den Versorgungs-bereichen wurde aktualisiert.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31</a:t>
            </a:fld>
            <a:endParaRPr lang="de-DE"/>
          </a:p>
        </p:txBody>
      </p:sp>
    </p:spTree>
    <p:extLst>
      <p:ext uri="{BB962C8B-B14F-4D97-AF65-F5344CB8AC3E}">
        <p14:creationId xmlns:p14="http://schemas.microsoft.com/office/powerpoint/2010/main" val="189553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B02D-B50B-438F-BB7E-3A1E6BB18315}"/>
              </a:ext>
            </a:extLst>
          </p:cNvPr>
          <p:cNvSpPr>
            <a:spLocks noGrp="1"/>
          </p:cNvSpPr>
          <p:nvPr>
            <p:ph type="ctrTitle"/>
          </p:nvPr>
        </p:nvSpPr>
        <p:spPr/>
        <p:txBody>
          <a:bodyPr/>
          <a:lstStyle/>
          <a:p>
            <a:r>
              <a:rPr lang="de-DE" sz="5400" dirty="0">
                <a:solidFill>
                  <a:schemeClr val="tx2">
                    <a:lumMod val="10000"/>
                    <a:lumOff val="90000"/>
                  </a:schemeClr>
                </a:solidFill>
                <a:latin typeface="Segoe UI" panose="020B0502040204020203" pitchFamily="34" charset="0"/>
                <a:cs typeface="Segoe UI" panose="020B0502040204020203" pitchFamily="34" charset="0"/>
              </a:rPr>
              <a:t>3. Schallpegelmessgeräte</a:t>
            </a:r>
          </a:p>
        </p:txBody>
      </p:sp>
      <p:sp>
        <p:nvSpPr>
          <p:cNvPr id="5" name="Untertitel 4">
            <a:extLst>
              <a:ext uri="{FF2B5EF4-FFF2-40B4-BE49-F238E27FC236}">
                <a16:creationId xmlns:a16="http://schemas.microsoft.com/office/drawing/2014/main" id="{C7EC7CED-F2B5-45D9-A59E-A160AEE0A9F8}"/>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A1B5A7DA-2FA8-4896-AF6B-F1FDF393894A}"/>
              </a:ext>
            </a:extLst>
          </p:cNvPr>
          <p:cNvSpPr>
            <a:spLocks noGrp="1"/>
          </p:cNvSpPr>
          <p:nvPr>
            <p:ph type="sldNum" sz="quarter" idx="12"/>
          </p:nvPr>
        </p:nvSpPr>
        <p:spPr/>
        <p:txBody>
          <a:bodyPr/>
          <a:lstStyle/>
          <a:p>
            <a:fld id="{821D7045-001D-427F-8781-3ACF9C218005}" type="slidenum">
              <a:rPr lang="de-DE" smtClean="0"/>
              <a:pPr/>
              <a:t>32</a:t>
            </a:fld>
            <a:endParaRPr lang="de-DE"/>
          </a:p>
        </p:txBody>
      </p:sp>
    </p:spTree>
    <p:extLst>
      <p:ext uri="{BB962C8B-B14F-4D97-AF65-F5344CB8AC3E}">
        <p14:creationId xmlns:p14="http://schemas.microsoft.com/office/powerpoint/2010/main" val="17705873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a:t>
            </a:r>
            <a:r>
              <a:rPr lang="de-DE" dirty="0" err="1">
                <a:solidFill>
                  <a:schemeClr val="accent1">
                    <a:lumMod val="50000"/>
                  </a:schemeClr>
                </a:solidFill>
                <a:latin typeface="Segoe UI" panose="020B0502040204020203" pitchFamily="34" charset="0"/>
                <a:cs typeface="Segoe UI" panose="020B0502040204020203" pitchFamily="34" charset="0"/>
              </a:rPr>
              <a:t>DAkkS</a:t>
            </a:r>
            <a:r>
              <a:rPr lang="de-DE" dirty="0">
                <a:solidFill>
                  <a:schemeClr val="accent1">
                    <a:lumMod val="50000"/>
                  </a:schemeClr>
                </a:solidFill>
                <a:latin typeface="Segoe UI" panose="020B0502040204020203" pitchFamily="34" charset="0"/>
                <a:cs typeface="Segoe UI" panose="020B0502040204020203" pitchFamily="34" charset="0"/>
              </a:rPr>
              <a:t> schreibt in ihren FAQ unter Punkt X. die Mindestanforderungen an eine belastbare Messung des Störschallpegels vor.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Unter anderem muss die PQ-Stelle in einer Verfahrensanweisung beschreiben, wie die eingesetzten Geräte zu lagern und zu transportieren sind, weiterhin ist zu beschreiben, wie verfahren wird, wenn die Geräte beschädigt werden, da dann der einwandfreie Einsatz der Messgeräte nicht mehr gewährleistet ist. </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33</a:t>
            </a:fld>
            <a:endParaRPr lang="de-DE"/>
          </a:p>
        </p:txBody>
      </p:sp>
    </p:spTree>
    <p:extLst>
      <p:ext uri="{BB962C8B-B14F-4D97-AF65-F5344CB8AC3E}">
        <p14:creationId xmlns:p14="http://schemas.microsoft.com/office/powerpoint/2010/main" val="183194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VA zur Messung des Störschallpegels beschreibt unter Punkt 6 die von der </a:t>
            </a:r>
            <a:r>
              <a:rPr lang="de-DE" dirty="0" err="1">
                <a:solidFill>
                  <a:schemeClr val="accent1">
                    <a:lumMod val="50000"/>
                  </a:schemeClr>
                </a:solidFill>
                <a:latin typeface="Segoe UI" panose="020B0502040204020203" pitchFamily="34" charset="0"/>
                <a:cs typeface="Segoe UI" panose="020B0502040204020203" pitchFamily="34" charset="0"/>
              </a:rPr>
              <a:t>DAkkS</a:t>
            </a:r>
            <a:r>
              <a:rPr lang="de-DE" dirty="0">
                <a:solidFill>
                  <a:schemeClr val="accent1">
                    <a:lumMod val="50000"/>
                  </a:schemeClr>
                </a:solidFill>
                <a:latin typeface="Segoe UI" panose="020B0502040204020203" pitchFamily="34" charset="0"/>
                <a:cs typeface="Segoe UI" panose="020B0502040204020203" pitchFamily="34" charset="0"/>
              </a:rPr>
              <a:t> geforderten Regelungen bezüglich</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 Lagerung und </a:t>
            </a: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 Transport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der Schallpegelmessgeräte.</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34</a:t>
            </a:fld>
            <a:endParaRPr lang="de-DE"/>
          </a:p>
        </p:txBody>
      </p:sp>
    </p:spTree>
    <p:extLst>
      <p:ext uri="{BB962C8B-B14F-4D97-AF65-F5344CB8AC3E}">
        <p14:creationId xmlns:p14="http://schemas.microsoft.com/office/powerpoint/2010/main" val="102203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pic>
        <p:nvPicPr>
          <p:cNvPr id="6" name="Inhaltsplatzhalter 5">
            <a:extLst>
              <a:ext uri="{FF2B5EF4-FFF2-40B4-BE49-F238E27FC236}">
                <a16:creationId xmlns:a16="http://schemas.microsoft.com/office/drawing/2014/main" id="{22AA59EE-6ADA-1391-1B3F-EC05C59D2265}"/>
              </a:ext>
            </a:extLst>
          </p:cNvPr>
          <p:cNvPicPr>
            <a:picLocks noGrp="1" noChangeAspect="1"/>
          </p:cNvPicPr>
          <p:nvPr>
            <p:ph idx="1"/>
          </p:nvPr>
        </p:nvPicPr>
        <p:blipFill>
          <a:blip r:embed="rId2"/>
          <a:stretch>
            <a:fillRect/>
          </a:stretch>
        </p:blipFill>
        <p:spPr>
          <a:xfrm>
            <a:off x="506413" y="2300974"/>
            <a:ext cx="8066087" cy="3151401"/>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35</a:t>
            </a:fld>
            <a:endParaRPr lang="de-DE"/>
          </a:p>
        </p:txBody>
      </p:sp>
    </p:spTree>
    <p:extLst>
      <p:ext uri="{BB962C8B-B14F-4D97-AF65-F5344CB8AC3E}">
        <p14:creationId xmlns:p14="http://schemas.microsoft.com/office/powerpoint/2010/main" val="23870495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DAkkS fordert ferner:</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„Es muss vor der Messung eine Funktionsprüfung des Messgeräts durchgeführt werden (diese ist in einer Verfahrensanweisung zu beschreiben).“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Unter Punkt 5 wird neben der Funktionsprüfung auch beschrieben, wie verfahren wird, wenn die Geräte beschädigt sind.</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36</a:t>
            </a:fld>
            <a:endParaRPr lang="de-DE"/>
          </a:p>
        </p:txBody>
      </p:sp>
    </p:spTree>
    <p:extLst>
      <p:ext uri="{BB962C8B-B14F-4D97-AF65-F5344CB8AC3E}">
        <p14:creationId xmlns:p14="http://schemas.microsoft.com/office/powerpoint/2010/main" val="413399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pic>
        <p:nvPicPr>
          <p:cNvPr id="6" name="Inhaltsplatzhalter 5">
            <a:extLst>
              <a:ext uri="{FF2B5EF4-FFF2-40B4-BE49-F238E27FC236}">
                <a16:creationId xmlns:a16="http://schemas.microsoft.com/office/drawing/2014/main" id="{5B52F09E-C23C-960C-448A-1B00B5554E46}"/>
              </a:ext>
            </a:extLst>
          </p:cNvPr>
          <p:cNvPicPr>
            <a:picLocks noGrp="1" noChangeAspect="1"/>
          </p:cNvPicPr>
          <p:nvPr>
            <p:ph idx="1"/>
          </p:nvPr>
        </p:nvPicPr>
        <p:blipFill>
          <a:blip r:embed="rId2"/>
          <a:stretch>
            <a:fillRect/>
          </a:stretch>
        </p:blipFill>
        <p:spPr>
          <a:xfrm>
            <a:off x="506413" y="2247162"/>
            <a:ext cx="8066087" cy="3259025"/>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37</a:t>
            </a:fld>
            <a:endParaRPr lang="de-DE"/>
          </a:p>
        </p:txBody>
      </p:sp>
    </p:spTree>
    <p:extLst>
      <p:ext uri="{BB962C8B-B14F-4D97-AF65-F5344CB8AC3E}">
        <p14:creationId xmlns:p14="http://schemas.microsoft.com/office/powerpoint/2010/main" val="38095733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Da der einwandfreie Einsatz der Geräte gewährleistet sein muss, um belastbare Messungen durchzuführen, müssen die Geräte regelmäßig von uns überprüft und kalibriert werden.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Wir hatten ein Intervall von nicht mehr als 12 Monaten festgesetzt, da auch unsere Referenzgeräte in diesem Intervall von einem zertifizierten Kalibrierlabor kalibriert werden müssen.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38</a:t>
            </a:fld>
            <a:endParaRPr lang="de-DE"/>
          </a:p>
        </p:txBody>
      </p:sp>
    </p:spTree>
    <p:extLst>
      <p:ext uri="{BB962C8B-B14F-4D97-AF65-F5344CB8AC3E}">
        <p14:creationId xmlns:p14="http://schemas.microsoft.com/office/powerpoint/2010/main" val="68499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pic>
        <p:nvPicPr>
          <p:cNvPr id="6" name="Inhaltsplatzhalter 5">
            <a:extLst>
              <a:ext uri="{FF2B5EF4-FFF2-40B4-BE49-F238E27FC236}">
                <a16:creationId xmlns:a16="http://schemas.microsoft.com/office/drawing/2014/main" id="{1BAB0EC9-8283-0EE7-12FF-83F0EE7B8105}"/>
              </a:ext>
            </a:extLst>
          </p:cNvPr>
          <p:cNvPicPr>
            <a:picLocks noGrp="1" noChangeAspect="1"/>
          </p:cNvPicPr>
          <p:nvPr>
            <p:ph idx="1"/>
          </p:nvPr>
        </p:nvPicPr>
        <p:blipFill>
          <a:blip r:embed="rId2"/>
          <a:stretch>
            <a:fillRect/>
          </a:stretch>
        </p:blipFill>
        <p:spPr>
          <a:xfrm>
            <a:off x="506413" y="2398522"/>
            <a:ext cx="8066087" cy="2956305"/>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39</a:t>
            </a:fld>
            <a:endParaRPr lang="de-DE"/>
          </a:p>
        </p:txBody>
      </p:sp>
    </p:spTree>
    <p:extLst>
      <p:ext uri="{BB962C8B-B14F-4D97-AF65-F5344CB8AC3E}">
        <p14:creationId xmlns:p14="http://schemas.microsoft.com/office/powerpoint/2010/main" val="316869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D8E034C-DD14-4F7E-9A8B-D092AF713606}"/>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THEMEN</a:t>
            </a:r>
          </a:p>
        </p:txBody>
      </p:sp>
      <p:sp>
        <p:nvSpPr>
          <p:cNvPr id="6" name="Inhaltsplatzhalter 5">
            <a:extLst>
              <a:ext uri="{FF2B5EF4-FFF2-40B4-BE49-F238E27FC236}">
                <a16:creationId xmlns:a16="http://schemas.microsoft.com/office/drawing/2014/main" id="{665B733F-47AF-411F-A581-893A3327D47C}"/>
              </a:ext>
            </a:extLst>
          </p:cNvPr>
          <p:cNvSpPr>
            <a:spLocks noGrp="1"/>
          </p:cNvSpPr>
          <p:nvPr>
            <p:ph idx="1"/>
          </p:nvPr>
        </p:nvSpPr>
        <p:spPr/>
        <p:txBody>
          <a:bodyPr>
            <a:normAutofit/>
          </a:bodyPr>
          <a:lstStyle/>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Allgemeines zur präQ</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17. Fortschreibung</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Schallpegelmessgeräte</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Sonstiges</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Fragen und Anregungen </a:t>
            </a:r>
          </a:p>
        </p:txBody>
      </p:sp>
      <p:sp>
        <p:nvSpPr>
          <p:cNvPr id="2" name="Foliennummernplatzhalter 1">
            <a:extLst>
              <a:ext uri="{FF2B5EF4-FFF2-40B4-BE49-F238E27FC236}">
                <a16:creationId xmlns:a16="http://schemas.microsoft.com/office/drawing/2014/main" id="{E0CA5415-EBED-48C0-8A8E-EC7C331087A6}"/>
              </a:ext>
            </a:extLst>
          </p:cNvPr>
          <p:cNvSpPr>
            <a:spLocks noGrp="1"/>
          </p:cNvSpPr>
          <p:nvPr>
            <p:ph type="sldNum" sz="quarter" idx="12"/>
          </p:nvPr>
        </p:nvSpPr>
        <p:spPr/>
        <p:txBody>
          <a:bodyPr/>
          <a:lstStyle/>
          <a:p>
            <a:fld id="{821D7045-001D-427F-8781-3ACF9C218005}" type="slidenum">
              <a:rPr lang="de-DE" smtClean="0"/>
              <a:pPr/>
              <a:t>4</a:t>
            </a:fld>
            <a:endParaRPr lang="de-DE"/>
          </a:p>
        </p:txBody>
      </p:sp>
    </p:spTree>
    <p:extLst>
      <p:ext uri="{BB962C8B-B14F-4D97-AF65-F5344CB8AC3E}">
        <p14:creationId xmlns:p14="http://schemas.microsoft.com/office/powerpoint/2010/main" val="132750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Was passiert, wenn der Wert beim Abgleich bei +/- 1 dB liegt?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40</a:t>
            </a:fld>
            <a:endParaRPr lang="de-DE"/>
          </a:p>
        </p:txBody>
      </p:sp>
      <p:pic>
        <p:nvPicPr>
          <p:cNvPr id="6" name="Grafik 5">
            <a:extLst>
              <a:ext uri="{FF2B5EF4-FFF2-40B4-BE49-F238E27FC236}">
                <a16:creationId xmlns:a16="http://schemas.microsoft.com/office/drawing/2014/main" id="{000F44CC-BC9C-1487-9C4B-33C123617EBC}"/>
              </a:ext>
            </a:extLst>
          </p:cNvPr>
          <p:cNvPicPr>
            <a:picLocks noChangeAspect="1"/>
          </p:cNvPicPr>
          <p:nvPr/>
        </p:nvPicPr>
        <p:blipFill>
          <a:blip r:embed="rId2"/>
          <a:stretch>
            <a:fillRect/>
          </a:stretch>
        </p:blipFill>
        <p:spPr>
          <a:xfrm>
            <a:off x="251520" y="3533302"/>
            <a:ext cx="8568952" cy="1554241"/>
          </a:xfrm>
          <a:prstGeom prst="rect">
            <a:avLst/>
          </a:prstGeom>
        </p:spPr>
      </p:pic>
    </p:spTree>
    <p:extLst>
      <p:ext uri="{BB962C8B-B14F-4D97-AF65-F5344CB8AC3E}">
        <p14:creationId xmlns:p14="http://schemas.microsoft.com/office/powerpoint/2010/main" val="27235028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All diese Regelungen sind im Laufe der Zeit nach vielen Diskussionen mit Fachleuten und Abweichungen durch die </a:t>
            </a:r>
            <a:r>
              <a:rPr lang="de-DE" dirty="0" err="1">
                <a:solidFill>
                  <a:schemeClr val="accent1">
                    <a:lumMod val="50000"/>
                  </a:schemeClr>
                </a:solidFill>
                <a:latin typeface="Segoe UI" panose="020B0502040204020203" pitchFamily="34" charset="0"/>
                <a:cs typeface="Segoe UI" panose="020B0502040204020203" pitchFamily="34" charset="0"/>
              </a:rPr>
              <a:t>DAkkS</a:t>
            </a:r>
            <a:r>
              <a:rPr lang="de-DE" dirty="0">
                <a:solidFill>
                  <a:schemeClr val="accent1">
                    <a:lumMod val="50000"/>
                  </a:schemeClr>
                </a:solidFill>
                <a:latin typeface="Segoe UI" panose="020B0502040204020203" pitchFamily="34" charset="0"/>
                <a:cs typeface="Segoe UI" panose="020B0502040204020203" pitchFamily="34" charset="0"/>
              </a:rPr>
              <a:t> entstanden.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Im </a:t>
            </a:r>
            <a:r>
              <a:rPr lang="de-DE" b="1" dirty="0">
                <a:solidFill>
                  <a:schemeClr val="accent1">
                    <a:lumMod val="50000"/>
                  </a:schemeClr>
                </a:solidFill>
                <a:latin typeface="Segoe UI" panose="020B0502040204020203" pitchFamily="34" charset="0"/>
                <a:cs typeface="Segoe UI" panose="020B0502040204020203" pitchFamily="34" charset="0"/>
              </a:rPr>
              <a:t>Internen Audit </a:t>
            </a:r>
            <a:r>
              <a:rPr lang="de-DE" dirty="0">
                <a:solidFill>
                  <a:schemeClr val="accent1">
                    <a:lumMod val="50000"/>
                  </a:schemeClr>
                </a:solidFill>
                <a:latin typeface="Segoe UI" panose="020B0502040204020203" pitchFamily="34" charset="0"/>
                <a:cs typeface="Segoe UI" panose="020B0502040204020203" pitchFamily="34" charset="0"/>
              </a:rPr>
              <a:t>gab es eine </a:t>
            </a:r>
            <a:r>
              <a:rPr lang="de-DE" u="sng" dirty="0">
                <a:solidFill>
                  <a:schemeClr val="accent1">
                    <a:lumMod val="50000"/>
                  </a:schemeClr>
                </a:solidFill>
                <a:latin typeface="Segoe UI" panose="020B0502040204020203" pitchFamily="34" charset="0"/>
                <a:cs typeface="Segoe UI" panose="020B0502040204020203" pitchFamily="34" charset="0"/>
              </a:rPr>
              <a:t>Abweichung</a:t>
            </a:r>
            <a:r>
              <a:rPr lang="de-DE" dirty="0">
                <a:solidFill>
                  <a:schemeClr val="accent1">
                    <a:lumMod val="50000"/>
                  </a:schemeClr>
                </a:solidFill>
                <a:latin typeface="Segoe UI" panose="020B0502040204020203" pitchFamily="34" charset="0"/>
                <a:cs typeface="Segoe UI" panose="020B0502040204020203" pitchFamily="34" charset="0"/>
              </a:rPr>
              <a:t> bezüglich der Kalibrierung:</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41</a:t>
            </a:fld>
            <a:endParaRPr lang="de-DE"/>
          </a:p>
        </p:txBody>
      </p:sp>
    </p:spTree>
    <p:extLst>
      <p:ext uri="{BB962C8B-B14F-4D97-AF65-F5344CB8AC3E}">
        <p14:creationId xmlns:p14="http://schemas.microsoft.com/office/powerpoint/2010/main" val="251117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92500" lnSpcReduction="10000"/>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eingesetzten Messmittel (Schallpegelmesser) sind entsprechend den internen Kalibrieranweisungen jährlich zu kalibrieren.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gezogene Stichprobe aus der Messgeräteliste weist einen zu hohen Anteil an Schallpegelmessern (</a:t>
            </a:r>
            <a:r>
              <a:rPr lang="de-DE" dirty="0" err="1">
                <a:solidFill>
                  <a:schemeClr val="accent1">
                    <a:lumMod val="50000"/>
                  </a:schemeClr>
                </a:solidFill>
                <a:latin typeface="Segoe UI" panose="020B0502040204020203" pitchFamily="34" charset="0"/>
                <a:cs typeface="Segoe UI" panose="020B0502040204020203" pitchFamily="34" charset="0"/>
              </a:rPr>
              <a:t>Voltcraft</a:t>
            </a:r>
            <a:r>
              <a:rPr lang="de-DE" dirty="0">
                <a:solidFill>
                  <a:schemeClr val="accent1">
                    <a:lumMod val="50000"/>
                  </a:schemeClr>
                </a:solidFill>
                <a:latin typeface="Segoe UI" panose="020B0502040204020203" pitchFamily="34" charset="0"/>
                <a:cs typeface="Segoe UI" panose="020B0502040204020203" pitchFamily="34" charset="0"/>
              </a:rPr>
              <a:t> SL200) mit abgelaufener Kalibrierung aus. Es muss darauf geachtet werden, dass nur Schallpegelmesser mit gültiger Kalibrierung im Einsatz sind. Es wird empfohlen, aktuell nicht für den Einsatz benötigte Schallpegelmesser einzuziehen und zu sperren. Vor der Wiederausgabe muss dann eine Kalibrierung durchgeführt werden.“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42</a:t>
            </a:fld>
            <a:endParaRPr lang="de-DE"/>
          </a:p>
        </p:txBody>
      </p:sp>
    </p:spTree>
    <p:extLst>
      <p:ext uri="{BB962C8B-B14F-4D97-AF65-F5344CB8AC3E}">
        <p14:creationId xmlns:p14="http://schemas.microsoft.com/office/powerpoint/2010/main" val="253908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92500" lnSpcReduction="10000"/>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Unsere Maßnahme zur Behebung der Abweichung lautet wie folgt: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Da die Geräte sehr stabil und verlässlich messen, wird die VA zur Sicherstellung belastbarer Messungen geändert. Es wird eine Toleranz von drei Monaten zur Einsendung der Geräte zur jährlichen Kalibrierung gewährt.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Wird das Schallpegelmessgerät in diesem Zeitraum nicht eingesendet, erhält der </a:t>
            </a:r>
            <a:r>
              <a:rPr lang="de-DE" dirty="0" err="1">
                <a:solidFill>
                  <a:schemeClr val="accent1">
                    <a:lumMod val="50000"/>
                  </a:schemeClr>
                </a:solidFill>
                <a:latin typeface="Segoe UI" panose="020B0502040204020203" pitchFamily="34" charset="0"/>
                <a:cs typeface="Segoe UI" panose="020B0502040204020203" pitchFamily="34" charset="0"/>
              </a:rPr>
              <a:t>Betriebsbegeher</a:t>
            </a:r>
            <a:r>
              <a:rPr lang="de-DE" dirty="0">
                <a:solidFill>
                  <a:schemeClr val="accent1">
                    <a:lumMod val="50000"/>
                  </a:schemeClr>
                </a:solidFill>
                <a:latin typeface="Segoe UI" panose="020B0502040204020203" pitchFamily="34" charset="0"/>
                <a:cs typeface="Segoe UI" panose="020B0502040204020203" pitchFamily="34" charset="0"/>
              </a:rPr>
              <a:t> ein kalibriertes Ersatzgerät. Das unkalibrierte Gerät darf nicht mehr eingesetzt werden und muss umgehend zurückgesendet werden.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43</a:t>
            </a:fld>
            <a:endParaRPr lang="de-DE"/>
          </a:p>
        </p:txBody>
      </p:sp>
    </p:spTree>
    <p:extLst>
      <p:ext uri="{BB962C8B-B14F-4D97-AF65-F5344CB8AC3E}">
        <p14:creationId xmlns:p14="http://schemas.microsoft.com/office/powerpoint/2010/main" val="2575591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Grundlage für die Maßnahmen sind unsere Erfahrungswerte aus den Kalibrierungen. Es ist auffällig, dass die Geräte keine bis nur geringfügige Abweichungen (in der Regel 0,0 bis max. +/- 0,3 dB) im Vergleich zur vorangegangenen Kalibrierung aufweisen, was selbst bei abgelaufenen Kalibrierungen zutrifft. </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Daraus lässt sich schlussfolgern, dass die Geräte sehr stabil und verlässlich messen, auch wenn die Kalibrierung bereits abgelaufen ist.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44</a:t>
            </a:fld>
            <a:endParaRPr lang="de-DE"/>
          </a:p>
        </p:txBody>
      </p:sp>
    </p:spTree>
    <p:extLst>
      <p:ext uri="{BB962C8B-B14F-4D97-AF65-F5344CB8AC3E}">
        <p14:creationId xmlns:p14="http://schemas.microsoft.com/office/powerpoint/2010/main" val="148901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Schallpegelmessgeräte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marL="0" indent="0" algn="just">
              <a:lnSpc>
                <a:spcPct val="100000"/>
              </a:lnSpc>
              <a:spcBef>
                <a:spcPts val="0"/>
              </a:spcBef>
              <a:buNone/>
            </a:pPr>
            <a:r>
              <a:rPr lang="de-DE" dirty="0">
                <a:solidFill>
                  <a:schemeClr val="accent1">
                    <a:lumMod val="50000"/>
                  </a:schemeClr>
                </a:solidFill>
                <a:latin typeface="Segoe UI" panose="020B0502040204020203" pitchFamily="34" charset="0"/>
                <a:cs typeface="Segoe UI" panose="020B0502040204020203" pitchFamily="34" charset="0"/>
              </a:rPr>
              <a:t>Folgende Herausforderungen stellen sich uns:</a:t>
            </a:r>
          </a:p>
          <a:p>
            <a:pPr marL="0" indent="0" algn="just">
              <a:lnSpc>
                <a:spcPct val="100000"/>
              </a:lnSpc>
              <a:spcBef>
                <a:spcPts val="0"/>
              </a:spcBef>
              <a:buNone/>
            </a:pPr>
            <a:endParaRPr lang="de-DE" dirty="0">
              <a:solidFill>
                <a:schemeClr val="accent1">
                  <a:lumMod val="50000"/>
                </a:schemeClr>
              </a:solidFill>
              <a:latin typeface="Segoe UI" panose="020B0502040204020203" pitchFamily="34" charset="0"/>
              <a:cs typeface="Segoe UI" panose="020B0502040204020203" pitchFamily="34" charset="0"/>
            </a:endParaRPr>
          </a:p>
          <a:p>
            <a:pPr marL="0" indent="0" algn="just">
              <a:lnSpc>
                <a:spcPct val="100000"/>
              </a:lnSpc>
              <a:spcBef>
                <a:spcPts val="0"/>
              </a:spcBef>
              <a:buNone/>
            </a:pPr>
            <a:r>
              <a:rPr lang="de-DE" dirty="0">
                <a:solidFill>
                  <a:schemeClr val="accent1">
                    <a:lumMod val="50000"/>
                  </a:schemeClr>
                </a:solidFill>
                <a:latin typeface="Segoe UI" panose="020B0502040204020203" pitchFamily="34" charset="0"/>
                <a:cs typeface="Segoe UI" panose="020B0502040204020203" pitchFamily="34" charset="0"/>
              </a:rPr>
              <a:t>Was wäre zu tun, wenn die Geräte auch nach mehrmaliger Aufforderung nicht zum Kalibrieren eingeschickt werden?</a:t>
            </a:r>
          </a:p>
          <a:p>
            <a:pPr marL="0" indent="0" algn="just">
              <a:lnSpc>
                <a:spcPct val="100000"/>
              </a:lnSpc>
              <a:spcBef>
                <a:spcPts val="0"/>
              </a:spcBef>
              <a:buNone/>
            </a:pPr>
            <a:endParaRPr lang="de-DE" dirty="0">
              <a:solidFill>
                <a:schemeClr val="accent1">
                  <a:lumMod val="50000"/>
                </a:schemeClr>
              </a:solidFill>
              <a:latin typeface="Segoe UI" panose="020B0502040204020203" pitchFamily="34" charset="0"/>
              <a:cs typeface="Segoe UI" panose="020B0502040204020203" pitchFamily="34" charset="0"/>
            </a:endParaRPr>
          </a:p>
          <a:p>
            <a:pPr marL="0" indent="0" algn="just">
              <a:lnSpc>
                <a:spcPct val="100000"/>
              </a:lnSpc>
              <a:spcBef>
                <a:spcPts val="0"/>
              </a:spcBef>
              <a:buNone/>
            </a:pPr>
            <a:r>
              <a:rPr lang="de-DE" dirty="0">
                <a:solidFill>
                  <a:schemeClr val="accent1">
                    <a:lumMod val="50000"/>
                  </a:schemeClr>
                </a:solidFill>
                <a:latin typeface="Segoe UI" panose="020B0502040204020203" pitchFamily="34" charset="0"/>
                <a:cs typeface="Segoe UI" panose="020B0502040204020203" pitchFamily="34" charset="0"/>
              </a:rPr>
              <a:t>Wie können wir gewährleisten, dass ein abgelaufenes Gerät tatsächlich nicht mehr eingesetzt wird, wenn der Betriebsbegeher bereits mit einem neuen ausgestattet wurde, aber das alte auch nach mehrmaligen Aufforderungen nicht an uns zurücksendet?</a:t>
            </a:r>
          </a:p>
          <a:p>
            <a:pPr marL="0" indent="0" algn="just">
              <a:lnSpc>
                <a:spcPct val="100000"/>
              </a:lnSpc>
              <a:spcBef>
                <a:spcPts val="0"/>
              </a:spcBef>
              <a:buNone/>
            </a:pPr>
            <a:endParaRPr lang="de-DE" dirty="0">
              <a:solidFill>
                <a:schemeClr val="accent1">
                  <a:lumMod val="50000"/>
                </a:schemeClr>
              </a:solidFill>
              <a:latin typeface="Segoe UI" panose="020B0502040204020203" pitchFamily="34" charset="0"/>
              <a:cs typeface="Segoe UI" panose="020B0502040204020203" pitchFamily="34" charset="0"/>
            </a:endParaRPr>
          </a:p>
          <a:p>
            <a:pPr marL="0" indent="0" algn="just">
              <a:lnSpc>
                <a:spcPct val="100000"/>
              </a:lnSpc>
              <a:spcBef>
                <a:spcPts val="0"/>
              </a:spcBef>
              <a:buNone/>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45</a:t>
            </a:fld>
            <a:endParaRPr lang="de-DE"/>
          </a:p>
        </p:txBody>
      </p:sp>
    </p:spTree>
    <p:extLst>
      <p:ext uri="{BB962C8B-B14F-4D97-AF65-F5344CB8AC3E}">
        <p14:creationId xmlns:p14="http://schemas.microsoft.com/office/powerpoint/2010/main" val="1627095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09E2A-6536-5F38-A92E-D5D467D8C0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A784B6-7FCB-CB2B-C1A7-8DB1B11CF7C6}"/>
              </a:ext>
            </a:extLst>
          </p:cNvPr>
          <p:cNvSpPr>
            <a:spLocks noGrp="1"/>
          </p:cNvSpPr>
          <p:nvPr>
            <p:ph type="ctrTitle"/>
          </p:nvPr>
        </p:nvSpPr>
        <p:spPr/>
        <p:txBody>
          <a:bodyPr/>
          <a:lstStyle/>
          <a:p>
            <a:r>
              <a:rPr lang="de-DE" dirty="0">
                <a:solidFill>
                  <a:schemeClr val="tx2">
                    <a:lumMod val="10000"/>
                    <a:lumOff val="90000"/>
                  </a:schemeClr>
                </a:solidFill>
                <a:latin typeface="Segoe UI" panose="020B0502040204020203" pitchFamily="34" charset="0"/>
                <a:cs typeface="Segoe UI" panose="020B0502040204020203" pitchFamily="34" charset="0"/>
              </a:rPr>
              <a:t>4. Sonstiges</a:t>
            </a:r>
          </a:p>
        </p:txBody>
      </p:sp>
      <p:sp>
        <p:nvSpPr>
          <p:cNvPr id="5" name="Untertitel 4">
            <a:extLst>
              <a:ext uri="{FF2B5EF4-FFF2-40B4-BE49-F238E27FC236}">
                <a16:creationId xmlns:a16="http://schemas.microsoft.com/office/drawing/2014/main" id="{E72A812F-EC6F-3E76-91B3-515EEFB19283}"/>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4E25CD69-DD6A-4902-41FD-F9786BDDCB80}"/>
              </a:ext>
            </a:extLst>
          </p:cNvPr>
          <p:cNvSpPr>
            <a:spLocks noGrp="1"/>
          </p:cNvSpPr>
          <p:nvPr>
            <p:ph type="sldNum" sz="quarter" idx="12"/>
          </p:nvPr>
        </p:nvSpPr>
        <p:spPr/>
        <p:txBody>
          <a:bodyPr/>
          <a:lstStyle/>
          <a:p>
            <a:fld id="{821D7045-001D-427F-8781-3ACF9C218005}" type="slidenum">
              <a:rPr lang="de-DE" smtClean="0"/>
              <a:pPr/>
              <a:t>46</a:t>
            </a:fld>
            <a:endParaRPr lang="de-DE"/>
          </a:p>
        </p:txBody>
      </p:sp>
    </p:spTree>
    <p:extLst>
      <p:ext uri="{BB962C8B-B14F-4D97-AF65-F5344CB8AC3E}">
        <p14:creationId xmlns:p14="http://schemas.microsoft.com/office/powerpoint/2010/main" val="22063697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8090E-C203-B43C-8482-306BCC8F06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BCBA0E3-AA5C-57DE-EC30-CBE3AFF07FCD}"/>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4. Sonstiges</a:t>
            </a:r>
          </a:p>
        </p:txBody>
      </p:sp>
      <p:sp>
        <p:nvSpPr>
          <p:cNvPr id="3" name="Inhaltsplatzhalter 2">
            <a:extLst>
              <a:ext uri="{FF2B5EF4-FFF2-40B4-BE49-F238E27FC236}">
                <a16:creationId xmlns:a16="http://schemas.microsoft.com/office/drawing/2014/main" id="{9FBB5A53-EABD-044F-4E1F-5EE9DB1B40BA}"/>
              </a:ext>
            </a:extLst>
          </p:cNvPr>
          <p:cNvSpPr>
            <a:spLocks noGrp="1"/>
          </p:cNvSpPr>
          <p:nvPr>
            <p:ph idx="1"/>
          </p:nvPr>
        </p:nvSpPr>
        <p:spPr/>
        <p:txBody>
          <a:bodyPr>
            <a:normAutofit/>
          </a:bodyPr>
          <a:lstStyle/>
          <a:p>
            <a:pPr algn="just">
              <a:lnSpc>
                <a:spcPct val="100000"/>
              </a:lnSpc>
              <a:spcBef>
                <a:spcPts val="0"/>
              </a:spcBef>
            </a:pPr>
            <a:r>
              <a:rPr lang="de-DE" b="1" dirty="0">
                <a:solidFill>
                  <a:schemeClr val="accent1">
                    <a:lumMod val="50000"/>
                  </a:schemeClr>
                </a:solidFill>
                <a:latin typeface="Segoe UI" panose="020B0502040204020203" pitchFamily="34" charset="0"/>
                <a:cs typeface="Segoe UI" panose="020B0502040204020203" pitchFamily="34" charset="0"/>
              </a:rPr>
              <a:t>Terminvereinbarung</a:t>
            </a:r>
            <a:r>
              <a:rPr lang="de-DE" dirty="0">
                <a:solidFill>
                  <a:schemeClr val="accent1">
                    <a:lumMod val="50000"/>
                  </a:schemeClr>
                </a:solidFill>
                <a:latin typeface="Segoe UI" panose="020B0502040204020203" pitchFamily="34" charset="0"/>
                <a:cs typeface="Segoe UI" panose="020B0502040204020203" pitchFamily="34" charset="0"/>
              </a:rPr>
              <a:t>: </a:t>
            </a:r>
          </a:p>
          <a:p>
            <a:pPr algn="just">
              <a:lnSpc>
                <a:spcPct val="100000"/>
              </a:lnSpc>
              <a:spcBef>
                <a:spcPts val="0"/>
              </a:spcBef>
            </a:pPr>
            <a:endParaRPr lang="de-DE" sz="1100" dirty="0">
              <a:solidFill>
                <a:schemeClr val="accent1">
                  <a:lumMod val="50000"/>
                </a:schemeClr>
              </a:solidFill>
              <a:latin typeface="Segoe UI" panose="020B0502040204020203" pitchFamily="34" charset="0"/>
              <a:cs typeface="Segoe UI" panose="020B0502040204020203" pitchFamily="34" charset="0"/>
            </a:endParaRPr>
          </a:p>
          <a:p>
            <a:pPr marL="457200" indent="-457200" algn="just">
              <a:lnSpc>
                <a:spcPct val="100000"/>
              </a:lnSpc>
              <a:spcBef>
                <a:spcPts val="0"/>
              </a:spcBef>
              <a:buFont typeface="+mj-lt"/>
              <a:buAutoNum type="arabicPeriod"/>
            </a:pPr>
            <a:r>
              <a:rPr lang="de-DE" dirty="0">
                <a:solidFill>
                  <a:schemeClr val="accent1">
                    <a:lumMod val="50000"/>
                  </a:schemeClr>
                </a:solidFill>
                <a:latin typeface="Segoe UI" panose="020B0502040204020203" pitchFamily="34" charset="0"/>
                <a:cs typeface="Segoe UI" panose="020B0502040204020203" pitchFamily="34" charset="0"/>
              </a:rPr>
              <a:t>Bitte Termine nicht vorgeben, sondern in beidseitiger   Abstimmung vereinbaren</a:t>
            </a:r>
          </a:p>
          <a:p>
            <a:pPr marL="457200" indent="-457200" algn="just">
              <a:lnSpc>
                <a:spcPct val="100000"/>
              </a:lnSpc>
              <a:spcBef>
                <a:spcPts val="0"/>
              </a:spcBef>
              <a:buFont typeface="+mj-lt"/>
              <a:buAutoNum type="arabicPeriod"/>
            </a:pPr>
            <a:r>
              <a:rPr lang="de-DE" dirty="0">
                <a:solidFill>
                  <a:schemeClr val="accent1">
                    <a:lumMod val="50000"/>
                  </a:schemeClr>
                </a:solidFill>
                <a:latin typeface="Segoe UI" panose="020B0502040204020203" pitchFamily="34" charset="0"/>
                <a:cs typeface="Segoe UI" panose="020B0502040204020203" pitchFamily="34" charset="0"/>
              </a:rPr>
              <a:t>Bei der Terminvereinbarung mit Filialisten bitte angeben, welche Filiale begangen werden muss, um zu vermeiden, dass man am Begehungstag vor verschlossenen Türen steht, was in der Vergangenheit leider schon vorgekommen ist.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EA327EBF-3ACB-3772-1575-F272B0C24BD4}"/>
              </a:ext>
            </a:extLst>
          </p:cNvPr>
          <p:cNvSpPr>
            <a:spLocks noGrp="1"/>
          </p:cNvSpPr>
          <p:nvPr>
            <p:ph type="sldNum" sz="quarter" idx="12"/>
          </p:nvPr>
        </p:nvSpPr>
        <p:spPr/>
        <p:txBody>
          <a:bodyPr/>
          <a:lstStyle/>
          <a:p>
            <a:fld id="{821D7045-001D-427F-8781-3ACF9C218005}" type="slidenum">
              <a:rPr lang="de-DE" smtClean="0"/>
              <a:pPr/>
              <a:t>47</a:t>
            </a:fld>
            <a:endParaRPr lang="de-DE"/>
          </a:p>
        </p:txBody>
      </p:sp>
    </p:spTree>
    <p:extLst>
      <p:ext uri="{BB962C8B-B14F-4D97-AF65-F5344CB8AC3E}">
        <p14:creationId xmlns:p14="http://schemas.microsoft.com/office/powerpoint/2010/main" val="17155553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B02D-B50B-438F-BB7E-3A1E6BB18315}"/>
              </a:ext>
            </a:extLst>
          </p:cNvPr>
          <p:cNvSpPr>
            <a:spLocks noGrp="1"/>
          </p:cNvSpPr>
          <p:nvPr>
            <p:ph type="ctrTitle"/>
          </p:nvPr>
        </p:nvSpPr>
        <p:spPr/>
        <p:txBody>
          <a:bodyPr/>
          <a:lstStyle/>
          <a:p>
            <a:r>
              <a:rPr lang="de-DE" dirty="0">
                <a:solidFill>
                  <a:schemeClr val="tx2">
                    <a:lumMod val="10000"/>
                    <a:lumOff val="90000"/>
                  </a:schemeClr>
                </a:solidFill>
                <a:latin typeface="Segoe UI" panose="020B0502040204020203" pitchFamily="34" charset="0"/>
                <a:cs typeface="Segoe UI" panose="020B0502040204020203" pitchFamily="34" charset="0"/>
              </a:rPr>
              <a:t>5</a:t>
            </a:r>
            <a:r>
              <a:rPr lang="de-DE">
                <a:solidFill>
                  <a:schemeClr val="tx2">
                    <a:lumMod val="10000"/>
                    <a:lumOff val="90000"/>
                  </a:schemeClr>
                </a:solidFill>
                <a:latin typeface="Segoe UI" panose="020B0502040204020203" pitchFamily="34" charset="0"/>
                <a:cs typeface="Segoe UI" panose="020B0502040204020203" pitchFamily="34" charset="0"/>
              </a:rPr>
              <a:t>. </a:t>
            </a:r>
            <a:r>
              <a:rPr lang="de-DE" dirty="0">
                <a:solidFill>
                  <a:schemeClr val="tx2">
                    <a:lumMod val="10000"/>
                    <a:lumOff val="90000"/>
                  </a:schemeClr>
                </a:solidFill>
                <a:latin typeface="Segoe UI" panose="020B0502040204020203" pitchFamily="34" charset="0"/>
                <a:cs typeface="Segoe UI" panose="020B0502040204020203" pitchFamily="34" charset="0"/>
              </a:rPr>
              <a:t>Fragen und Anregungen</a:t>
            </a:r>
          </a:p>
        </p:txBody>
      </p:sp>
      <p:sp>
        <p:nvSpPr>
          <p:cNvPr id="5" name="Untertitel 4">
            <a:extLst>
              <a:ext uri="{FF2B5EF4-FFF2-40B4-BE49-F238E27FC236}">
                <a16:creationId xmlns:a16="http://schemas.microsoft.com/office/drawing/2014/main" id="{C7EC7CED-F2B5-45D9-A59E-A160AEE0A9F8}"/>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A1B5A7DA-2FA8-4896-AF6B-F1FDF393894A}"/>
              </a:ext>
            </a:extLst>
          </p:cNvPr>
          <p:cNvSpPr>
            <a:spLocks noGrp="1"/>
          </p:cNvSpPr>
          <p:nvPr>
            <p:ph type="sldNum" sz="quarter" idx="12"/>
          </p:nvPr>
        </p:nvSpPr>
        <p:spPr/>
        <p:txBody>
          <a:bodyPr/>
          <a:lstStyle/>
          <a:p>
            <a:fld id="{821D7045-001D-427F-8781-3ACF9C218005}" type="slidenum">
              <a:rPr lang="de-DE" smtClean="0"/>
              <a:pPr/>
              <a:t>48</a:t>
            </a:fld>
            <a:endParaRPr lang="de-DE"/>
          </a:p>
        </p:txBody>
      </p:sp>
    </p:spTree>
    <p:extLst>
      <p:ext uri="{BB962C8B-B14F-4D97-AF65-F5344CB8AC3E}">
        <p14:creationId xmlns:p14="http://schemas.microsoft.com/office/powerpoint/2010/main" val="24045265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2">
            <a:lumMod val="10000"/>
            <a:lumOff val="9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B02D-B50B-438F-BB7E-3A1E6BB18315}"/>
              </a:ext>
            </a:extLst>
          </p:cNvPr>
          <p:cNvSpPr>
            <a:spLocks noGrp="1"/>
          </p:cNvSpPr>
          <p:nvPr>
            <p:ph type="title"/>
          </p:nvPr>
        </p:nvSpPr>
        <p:spPr>
          <a:xfrm>
            <a:off x="1115616" y="5769584"/>
            <a:ext cx="7456884" cy="611744"/>
          </a:xfrm>
        </p:spPr>
        <p:txBody>
          <a:bodyPr>
            <a:normAutofit/>
          </a:bodyPr>
          <a:lstStyle/>
          <a:p>
            <a:r>
              <a:rPr lang="de-DE" sz="3200" dirty="0">
                <a:solidFill>
                  <a:schemeClr val="accent1"/>
                </a:solidFill>
                <a:latin typeface="Segoe UI" panose="020B0502040204020203" pitchFamily="34" charset="0"/>
                <a:cs typeface="Segoe UI" panose="020B0502040204020203" pitchFamily="34" charset="0"/>
              </a:rPr>
              <a:t>Sie erhalten eine Teilnahmebestätigung.</a:t>
            </a:r>
          </a:p>
        </p:txBody>
      </p:sp>
      <p:sp>
        <p:nvSpPr>
          <p:cNvPr id="3" name="Bildplatzhalter 2">
            <a:extLst>
              <a:ext uri="{FF2B5EF4-FFF2-40B4-BE49-F238E27FC236}">
                <a16:creationId xmlns:a16="http://schemas.microsoft.com/office/drawing/2014/main" id="{130FAA9F-36C4-43CD-ADE7-DE55CDC227D4}"/>
              </a:ext>
            </a:extLst>
          </p:cNvPr>
          <p:cNvSpPr>
            <a:spLocks noGrp="1"/>
          </p:cNvSpPr>
          <p:nvPr>
            <p:ph type="pic" idx="1"/>
          </p:nvPr>
        </p:nvSpPr>
        <p:spPr/>
        <p:txBody>
          <a:bodyPr/>
          <a:lstStyle/>
          <a:p>
            <a:endParaRPr lang="de-DE" dirty="0"/>
          </a:p>
        </p:txBody>
      </p:sp>
      <p:sp>
        <p:nvSpPr>
          <p:cNvPr id="7" name="Inhaltsplatzhalter 6">
            <a:extLst>
              <a:ext uri="{FF2B5EF4-FFF2-40B4-BE49-F238E27FC236}">
                <a16:creationId xmlns:a16="http://schemas.microsoft.com/office/drawing/2014/main" id="{6A3B3B3D-C397-4822-89E1-5BBDB20934E9}"/>
              </a:ext>
            </a:extLst>
          </p:cNvPr>
          <p:cNvSpPr>
            <a:spLocks noGrp="1"/>
          </p:cNvSpPr>
          <p:nvPr>
            <p:ph type="body" sz="half" idx="2"/>
          </p:nvPr>
        </p:nvSpPr>
        <p:spPr>
          <a:xfrm>
            <a:off x="107504" y="3759776"/>
            <a:ext cx="8568952" cy="1181392"/>
          </a:xfrm>
        </p:spPr>
        <p:txBody>
          <a:bodyPr>
            <a:normAutofit/>
          </a:bodyPr>
          <a:lstStyle/>
          <a:p>
            <a:pPr lvl="2"/>
            <a:endParaRPr lang="de-DE" sz="900" i="0" dirty="0">
              <a:solidFill>
                <a:schemeClr val="tx2">
                  <a:lumMod val="50000"/>
                  <a:lumOff val="50000"/>
                </a:schemeClr>
              </a:solidFill>
              <a:latin typeface="Segoe UI" panose="020B0502040204020203" pitchFamily="34" charset="0"/>
              <a:cs typeface="Segoe UI" panose="020B0502040204020203" pitchFamily="34" charset="0"/>
            </a:endParaRPr>
          </a:p>
          <a:p>
            <a:pPr lvl="2" algn="ctr"/>
            <a:r>
              <a:rPr lang="de-DE" sz="4000" b="1" i="0" dirty="0">
                <a:solidFill>
                  <a:schemeClr val="bg2">
                    <a:lumMod val="10000"/>
                    <a:lumOff val="90000"/>
                  </a:schemeClr>
                </a:solidFill>
                <a:latin typeface="Segoe UI" panose="020B0502040204020203" pitchFamily="34" charset="0"/>
                <a:cs typeface="Segoe UI" panose="020B0502040204020203" pitchFamily="34" charset="0"/>
              </a:rPr>
              <a:t>Vielen Dank für die Teilnahme!</a:t>
            </a:r>
          </a:p>
          <a:p>
            <a:endParaRPr lang="de-DE" sz="1100" b="1" dirty="0">
              <a:solidFill>
                <a:schemeClr val="tx2">
                  <a:lumMod val="50000"/>
                  <a:lumOff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A1B5A7DA-2FA8-4896-AF6B-F1FDF393894A}"/>
              </a:ext>
            </a:extLst>
          </p:cNvPr>
          <p:cNvSpPr>
            <a:spLocks noGrp="1"/>
          </p:cNvSpPr>
          <p:nvPr>
            <p:ph type="sldNum" sz="quarter" idx="12"/>
          </p:nvPr>
        </p:nvSpPr>
        <p:spPr/>
        <p:txBody>
          <a:bodyPr/>
          <a:lstStyle/>
          <a:p>
            <a:fld id="{821D7045-001D-427F-8781-3ACF9C218005}" type="slidenum">
              <a:rPr lang="de-DE" smtClean="0"/>
              <a:pPr/>
              <a:t>49</a:t>
            </a:fld>
            <a:endParaRPr lang="de-DE"/>
          </a:p>
        </p:txBody>
      </p:sp>
      <p:pic>
        <p:nvPicPr>
          <p:cNvPr id="8" name="Inhaltsplatzhalter 5">
            <a:extLst>
              <a:ext uri="{FF2B5EF4-FFF2-40B4-BE49-F238E27FC236}">
                <a16:creationId xmlns:a16="http://schemas.microsoft.com/office/drawing/2014/main" id="{F4885D1F-7A25-4DF7-BC1A-D18C4C88104C}"/>
              </a:ext>
            </a:extLst>
          </p:cNvPr>
          <p:cNvPicPr>
            <a:picLocks noChangeAspect="1"/>
          </p:cNvPicPr>
          <p:nvPr/>
        </p:nvPicPr>
        <p:blipFill>
          <a:blip r:embed="rId2"/>
          <a:stretch>
            <a:fillRect/>
          </a:stretch>
        </p:blipFill>
        <p:spPr>
          <a:xfrm>
            <a:off x="506413" y="2420888"/>
            <a:ext cx="8066087" cy="927808"/>
          </a:xfrm>
          <a:prstGeom prst="rect">
            <a:avLst/>
          </a:prstGeom>
        </p:spPr>
      </p:pic>
    </p:spTree>
    <p:extLst>
      <p:ext uri="{BB962C8B-B14F-4D97-AF65-F5344CB8AC3E}">
        <p14:creationId xmlns:p14="http://schemas.microsoft.com/office/powerpoint/2010/main" val="44077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pPr marL="1371600" indent="-1371600">
              <a:buFont typeface="+mj-lt"/>
              <a:buAutoNum type="arabicPeriod"/>
            </a:pPr>
            <a:r>
              <a:rPr lang="de-DE" dirty="0">
                <a:latin typeface="Segoe UI" panose="020B0502040204020203" pitchFamily="34" charset="0"/>
                <a:cs typeface="Segoe UI" panose="020B0502040204020203" pitchFamily="34" charset="0"/>
              </a:rPr>
              <a:t>Allgemeines zur präQ</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5</a:t>
            </a:fld>
            <a:endParaRPr lang="de-DE"/>
          </a:p>
        </p:txBody>
      </p:sp>
    </p:spTree>
    <p:extLst>
      <p:ext uri="{BB962C8B-B14F-4D97-AF65-F5344CB8AC3E}">
        <p14:creationId xmlns:p14="http://schemas.microsoft.com/office/powerpoint/2010/main" val="265226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a:t>
            </a:r>
            <a:r>
              <a:rPr lang="de-DE" dirty="0" err="1">
                <a:latin typeface="Segoe UI" panose="020B0502040204020203" pitchFamily="34" charset="0"/>
                <a:cs typeface="Segoe UI" panose="020B0502040204020203" pitchFamily="34" charset="0"/>
              </a:rPr>
              <a:t>präQ</a:t>
            </a:r>
            <a:endParaRPr lang="de-DE" dirty="0">
              <a:latin typeface="Segoe UI" panose="020B0502040204020203" pitchFamily="34" charset="0"/>
              <a:cs typeface="Segoe UI" panose="020B0502040204020203" pitchFamily="34" charset="0"/>
            </a:endParaRP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a:xfrm>
            <a:off x="507206" y="1993393"/>
            <a:ext cx="8065294" cy="3766185"/>
          </a:xfrm>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Die Begutachtung durch die </a:t>
            </a:r>
            <a:r>
              <a:rPr lang="de-DE" dirty="0" err="1">
                <a:solidFill>
                  <a:schemeClr val="accent1">
                    <a:lumMod val="50000"/>
                  </a:schemeClr>
                </a:solidFill>
                <a:latin typeface="Segoe UI" panose="020B0502040204020203" pitchFamily="34" charset="0"/>
                <a:cs typeface="Segoe UI" panose="020B0502040204020203" pitchFamily="34" charset="0"/>
              </a:rPr>
              <a:t>DAkkS</a:t>
            </a:r>
            <a:r>
              <a:rPr lang="de-DE" dirty="0">
                <a:solidFill>
                  <a:schemeClr val="accent1">
                    <a:lumMod val="50000"/>
                  </a:schemeClr>
                </a:solidFill>
                <a:latin typeface="Segoe UI" panose="020B0502040204020203" pitchFamily="34" charset="0"/>
                <a:cs typeface="Segoe UI" panose="020B0502040204020203" pitchFamily="34" charset="0"/>
              </a:rPr>
              <a:t> fand am 03. und 04. April 2024 statt.</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Wir erhielten 4 Abweichungen, eine davon kritisch. Bei den Abweichungen handelte es sich vornehmlich um Formulierungsfragen und Begrifflichkeiten und betraf dieses Mal weder das Kompetenzmanagement noch die Betriebsbegehung.</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6</a:t>
            </a:fld>
            <a:endParaRPr lang="de-DE"/>
          </a:p>
        </p:txBody>
      </p:sp>
    </p:spTree>
    <p:extLst>
      <p:ext uri="{BB962C8B-B14F-4D97-AF65-F5344CB8AC3E}">
        <p14:creationId xmlns:p14="http://schemas.microsoft.com/office/powerpoint/2010/main" val="1727039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a:t>
            </a:r>
            <a:r>
              <a:rPr lang="de-DE" dirty="0" err="1">
                <a:latin typeface="Segoe UI" panose="020B0502040204020203" pitchFamily="34" charset="0"/>
                <a:cs typeface="Segoe UI" panose="020B0502040204020203" pitchFamily="34" charset="0"/>
              </a:rPr>
              <a:t>präQ</a:t>
            </a:r>
            <a:endParaRPr lang="de-DE" dirty="0">
              <a:latin typeface="Segoe UI" panose="020B0502040204020203" pitchFamily="34" charset="0"/>
              <a:cs typeface="Segoe UI" panose="020B0502040204020203" pitchFamily="34" charset="0"/>
            </a:endParaRP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Das </a:t>
            </a:r>
            <a:r>
              <a:rPr lang="de-DE" dirty="0" err="1">
                <a:solidFill>
                  <a:schemeClr val="accent1">
                    <a:lumMod val="50000"/>
                  </a:schemeClr>
                </a:solidFill>
                <a:latin typeface="Segoe UI" panose="020B0502040204020203" pitchFamily="34" charset="0"/>
                <a:cs typeface="Segoe UI" panose="020B0502040204020203" pitchFamily="34" charset="0"/>
              </a:rPr>
              <a:t>Witness</a:t>
            </a:r>
            <a:r>
              <a:rPr lang="de-DE" dirty="0">
                <a:solidFill>
                  <a:schemeClr val="accent1">
                    <a:lumMod val="50000"/>
                  </a:schemeClr>
                </a:solidFill>
                <a:latin typeface="Segoe UI" panose="020B0502040204020203" pitchFamily="34" charset="0"/>
                <a:cs typeface="Segoe UI" panose="020B0502040204020203" pitchFamily="34" charset="0"/>
              </a:rPr>
              <a:t>-Audit für die Hörakustik und Augenoptik fand Anfang Juli statt. Es gab keine Abweichungen und der Begutachter lobte die Kompetenz des Betriebs-</a:t>
            </a:r>
            <a:r>
              <a:rPr lang="de-DE" dirty="0" err="1">
                <a:solidFill>
                  <a:schemeClr val="accent1">
                    <a:lumMod val="50000"/>
                  </a:schemeClr>
                </a:solidFill>
                <a:latin typeface="Segoe UI" panose="020B0502040204020203" pitchFamily="34" charset="0"/>
                <a:cs typeface="Segoe UI" panose="020B0502040204020203" pitchFamily="34" charset="0"/>
              </a:rPr>
              <a:t>begehers</a:t>
            </a:r>
            <a:r>
              <a:rPr lang="de-DE" dirty="0">
                <a:solidFill>
                  <a:schemeClr val="accent1">
                    <a:lumMod val="50000"/>
                  </a:schemeClr>
                </a:solidFill>
                <a:latin typeface="Segoe UI" panose="020B0502040204020203" pitchFamily="34" charset="0"/>
                <a:cs typeface="Segoe UI" panose="020B0502040204020203" pitchFamily="34" charset="0"/>
              </a:rPr>
              <a: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7</a:t>
            </a:fld>
            <a:endParaRPr lang="de-DE"/>
          </a:p>
        </p:txBody>
      </p:sp>
    </p:spTree>
    <p:extLst>
      <p:ext uri="{BB962C8B-B14F-4D97-AF65-F5344CB8AC3E}">
        <p14:creationId xmlns:p14="http://schemas.microsoft.com/office/powerpoint/2010/main" val="173753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a:t>
            </a:r>
            <a:r>
              <a:rPr lang="de-DE" dirty="0" err="1">
                <a:latin typeface="Segoe UI" panose="020B0502040204020203" pitchFamily="34" charset="0"/>
                <a:cs typeface="Segoe UI" panose="020B0502040204020203" pitchFamily="34" charset="0"/>
              </a:rPr>
              <a:t>präQ</a:t>
            </a:r>
            <a:endParaRPr lang="de-DE" dirty="0">
              <a:latin typeface="Segoe UI" panose="020B0502040204020203" pitchFamily="34" charset="0"/>
              <a:cs typeface="Segoe UI" panose="020B0502040204020203" pitchFamily="34" charset="0"/>
            </a:endParaRP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lnSpcReduction="10000"/>
          </a:bodyPr>
          <a:lstStyle/>
          <a:p>
            <a:pPr algn="just">
              <a:lnSpc>
                <a:spcPct val="100000"/>
              </a:lnSpc>
              <a:spcBef>
                <a:spcPts val="0"/>
              </a:spcBef>
            </a:pPr>
            <a:r>
              <a:rPr lang="de-DE" dirty="0">
                <a:solidFill>
                  <a:schemeClr val="accent1">
                    <a:lumMod val="50000"/>
                  </a:schemeClr>
                </a:solidFill>
                <a:latin typeface="Segoe UI" panose="020B0502040204020203" pitchFamily="34" charset="0"/>
                <a:cs typeface="Segoe UI" panose="020B0502040204020203" pitchFamily="34" charset="0"/>
              </a:rPr>
              <a:t>In den vergangenen zwei Jahren fanden viele Re-Prä-qualifizierungen statt, weshalb in diesem Jahr sehr viel mehr Überwachungen mit Dokumentenprüfung oder Betriebsbegehung im Vordergrund standen. Ähnliches ist auch für das kommende Jahr zu erwarten.</a:t>
            </a:r>
          </a:p>
          <a:p>
            <a:pPr algn="just">
              <a:lnSpc>
                <a:spcPct val="100000"/>
              </a:lnSpc>
              <a:spcBef>
                <a:spcPts val="0"/>
              </a:spcBef>
            </a:pPr>
            <a:endParaRPr lang="de-DE" dirty="0">
              <a:solidFill>
                <a:schemeClr val="accent1">
                  <a:lumMod val="50000"/>
                </a:schemeClr>
              </a:solidFill>
              <a:latin typeface="Segoe UI" panose="020B0502040204020203" pitchFamily="34" charset="0"/>
              <a:cs typeface="Segoe UI" panose="020B0502040204020203" pitchFamily="34" charset="0"/>
            </a:endParaRPr>
          </a:p>
          <a:p>
            <a:pPr marL="0" indent="0" algn="just">
              <a:lnSpc>
                <a:spcPct val="100000"/>
              </a:lnSpc>
              <a:spcBef>
                <a:spcPts val="0"/>
              </a:spcBef>
              <a:buNone/>
            </a:pPr>
            <a:r>
              <a:rPr lang="de-DE" dirty="0">
                <a:solidFill>
                  <a:schemeClr val="accent1">
                    <a:lumMod val="50000"/>
                  </a:schemeClr>
                </a:solidFill>
                <a:latin typeface="Segoe UI" panose="020B0502040204020203" pitchFamily="34" charset="0"/>
                <a:cs typeface="Segoe UI" panose="020B0502040204020203" pitchFamily="34" charset="0"/>
              </a:rPr>
              <a:t>2023 wurden insgesamt ungefähr 1500 Betriebsbegehungen durchgeführt, davon ca. 370 Überwachungsbegehungen. Dieses Jahr waren es mit Stand vom 12.11.2024 ca. 615 Überwachungsbegehungen und über 1000 Dokumentenprüfungen.</a:t>
            </a:r>
          </a:p>
          <a:p>
            <a:pPr marL="0" indent="0" algn="just">
              <a:lnSpc>
                <a:spcPct val="100000"/>
              </a:lnSpc>
              <a:spcBef>
                <a:spcPts val="0"/>
              </a:spcBef>
              <a:buNone/>
            </a:pPr>
            <a:endParaRPr lang="de-DE" dirty="0">
              <a:solidFill>
                <a:schemeClr val="accent1">
                  <a:lumMod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8</a:t>
            </a:fld>
            <a:endParaRPr lang="de-DE"/>
          </a:p>
        </p:txBody>
      </p:sp>
    </p:spTree>
    <p:extLst>
      <p:ext uri="{BB962C8B-B14F-4D97-AF65-F5344CB8AC3E}">
        <p14:creationId xmlns:p14="http://schemas.microsoft.com/office/powerpoint/2010/main" val="3036306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6600" dirty="0">
                <a:latin typeface="Segoe UI" panose="020B0502040204020203" pitchFamily="34" charset="0"/>
                <a:cs typeface="Segoe UI" panose="020B0502040204020203" pitchFamily="34" charset="0"/>
              </a:rPr>
              <a:t>2. 17. Fortschreibung</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9</a:t>
            </a:fld>
            <a:endParaRPr lang="de-DE"/>
          </a:p>
        </p:txBody>
      </p:sp>
    </p:spTree>
    <p:extLst>
      <p:ext uri="{BB962C8B-B14F-4D97-AF65-F5344CB8AC3E}">
        <p14:creationId xmlns:p14="http://schemas.microsoft.com/office/powerpoint/2010/main" val="2164649726"/>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0</TotalTime>
  <Words>1873</Words>
  <Application>Microsoft Office PowerPoint</Application>
  <PresentationFormat>Bildschirmpräsentation (4:3)</PresentationFormat>
  <Paragraphs>230</Paragraphs>
  <Slides>49</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49</vt:i4>
      </vt:variant>
    </vt:vector>
  </HeadingPairs>
  <TitlesOfParts>
    <vt:vector size="54" baseType="lpstr">
      <vt:lpstr>Arial</vt:lpstr>
      <vt:lpstr>Calibri</vt:lpstr>
      <vt:lpstr>Calibri Light</vt:lpstr>
      <vt:lpstr>Segoe UI</vt:lpstr>
      <vt:lpstr>Metropolitan</vt:lpstr>
      <vt:lpstr>ERFA 2 FÜR BETRIEBSBEGEHRINNEN UND BETRIEBSBEGEHER </vt:lpstr>
      <vt:lpstr>ERFA 2 FÜR BETRIEBSBEGEHRINNEN UND BETRIEBSBEGEHER</vt:lpstr>
      <vt:lpstr>KONTAKT</vt:lpstr>
      <vt:lpstr>THEMEN</vt:lpstr>
      <vt:lpstr>Allgemeines zur präQ</vt:lpstr>
      <vt:lpstr>1. Allgemeines zur präQ</vt:lpstr>
      <vt:lpstr>1. Allgemeines zur präQ</vt:lpstr>
      <vt:lpstr>1. Allgemeines zur präQ</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2. 17. Fortschreibung</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3. Schallpegelmessgeräte</vt:lpstr>
      <vt:lpstr>4. Sonstiges</vt:lpstr>
      <vt:lpstr>4. Sonstiges</vt:lpstr>
      <vt:lpstr>5. Fragen und Anregungen</vt:lpstr>
      <vt:lpstr>Sie erhalten eine Teilnahmebestätigung.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Kontaktlinseneinweisungsplatz</dc:title>
  <dc:creator>Kai</dc:creator>
  <cp:lastModifiedBy>Eva Kuoppamäki</cp:lastModifiedBy>
  <cp:revision>371</cp:revision>
  <dcterms:created xsi:type="dcterms:W3CDTF">2020-12-28T13:29:19Z</dcterms:created>
  <dcterms:modified xsi:type="dcterms:W3CDTF">2024-11-22T10:11:18Z</dcterms:modified>
</cp:coreProperties>
</file>