
<file path=[Content_Types].xml><?xml version="1.0" encoding="utf-8"?>
<Types xmlns="http://schemas.openxmlformats.org/package/2006/content-types">
  <Default Extension="emf" ContentType="image/x-emf"/>
  <Default Extension="jpeg" ContentType="image/jpeg"/>
  <Default Extension="jpg" ContentType="image/jpeg"/>
  <Default Extension="mp4" ContentType="vide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5" r:id="rId1"/>
  </p:sldMasterIdLst>
  <p:notesMasterIdLst>
    <p:notesMasterId r:id="rId49"/>
  </p:notesMasterIdLst>
  <p:sldIdLst>
    <p:sldId id="461" r:id="rId2"/>
    <p:sldId id="462" r:id="rId3"/>
    <p:sldId id="460" r:id="rId4"/>
    <p:sldId id="287" r:id="rId5"/>
    <p:sldId id="569" r:id="rId6"/>
    <p:sldId id="545" r:id="rId7"/>
    <p:sldId id="594" r:id="rId8"/>
    <p:sldId id="589" r:id="rId9"/>
    <p:sldId id="590" r:id="rId10"/>
    <p:sldId id="591" r:id="rId11"/>
    <p:sldId id="593" r:id="rId12"/>
    <p:sldId id="592" r:id="rId13"/>
    <p:sldId id="595" r:id="rId14"/>
    <p:sldId id="570" r:id="rId15"/>
    <p:sldId id="571" r:id="rId16"/>
    <p:sldId id="603" r:id="rId17"/>
    <p:sldId id="616" r:id="rId18"/>
    <p:sldId id="601" r:id="rId19"/>
    <p:sldId id="606" r:id="rId20"/>
    <p:sldId id="608" r:id="rId21"/>
    <p:sldId id="614" r:id="rId22"/>
    <p:sldId id="605" r:id="rId23"/>
    <p:sldId id="615" r:id="rId24"/>
    <p:sldId id="604" r:id="rId25"/>
    <p:sldId id="600" r:id="rId26"/>
    <p:sldId id="599" r:id="rId27"/>
    <p:sldId id="610" r:id="rId28"/>
    <p:sldId id="580" r:id="rId29"/>
    <p:sldId id="607" r:id="rId30"/>
    <p:sldId id="597" r:id="rId31"/>
    <p:sldId id="602" r:id="rId32"/>
    <p:sldId id="598" r:id="rId33"/>
    <p:sldId id="596" r:id="rId34"/>
    <p:sldId id="572" r:id="rId35"/>
    <p:sldId id="573" r:id="rId36"/>
    <p:sldId id="613" r:id="rId37"/>
    <p:sldId id="612" r:id="rId38"/>
    <p:sldId id="574" r:id="rId39"/>
    <p:sldId id="575" r:id="rId40"/>
    <p:sldId id="611" r:id="rId41"/>
    <p:sldId id="576" r:id="rId42"/>
    <p:sldId id="584" r:id="rId43"/>
    <p:sldId id="585" r:id="rId44"/>
    <p:sldId id="587" r:id="rId45"/>
    <p:sldId id="588" r:id="rId46"/>
    <p:sldId id="487" r:id="rId47"/>
    <p:sldId id="488"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a-Barbara Kuoppamäki" initials="EK" lastIdx="1" clrIdx="0">
    <p:extLst>
      <p:ext uri="{19B8F6BF-5375-455C-9EA6-DF929625EA0E}">
        <p15:presenceInfo xmlns:p15="http://schemas.microsoft.com/office/powerpoint/2012/main" userId="S-1-5-21-1838311537-136173794-1503616775-11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2" autoAdjust="0"/>
    <p:restoredTop sz="96023" autoAdjust="0"/>
  </p:normalViewPr>
  <p:slideViewPr>
    <p:cSldViewPr>
      <p:cViewPr varScale="1">
        <p:scale>
          <a:sx n="72" d="100"/>
          <a:sy n="72" d="100"/>
        </p:scale>
        <p:origin x="147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fs01.praeQ-GmbH.local\praeQ\Arbeitsordner%20Zertifizierung\Managementbewertung\Statistiken%20aktuell\Statistiken_Wichert_KU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Segoe UI" panose="020B0502040204020203" pitchFamily="34" charset="0"/>
                <a:ea typeface="+mn-ea"/>
                <a:cs typeface="Segoe UI" panose="020B0502040204020203" pitchFamily="34" charset="0"/>
              </a:defRPr>
            </a:pPr>
            <a:r>
              <a:rPr lang="de-DE" sz="1400" b="1" dirty="0">
                <a:latin typeface="Segoe UI" panose="020B0502040204020203" pitchFamily="34" charset="0"/>
                <a:cs typeface="Segoe UI" panose="020B0502040204020203" pitchFamily="34" charset="0"/>
              </a:rPr>
              <a:t>KUNDENZUFRIEDENHEIT BETRIEBSBEGEHUNG 2024</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de-DE"/>
        </a:p>
      </c:txPr>
    </c:title>
    <c:autoTitleDeleted val="0"/>
    <c:plotArea>
      <c:layout>
        <c:manualLayout>
          <c:layoutTarget val="inner"/>
          <c:xMode val="edge"/>
          <c:yMode val="edge"/>
          <c:x val="0.21324868766404201"/>
          <c:y val="0.23582766036863906"/>
          <c:w val="0.7188068678915136"/>
          <c:h val="0.67011751271394615"/>
        </c:manualLayout>
      </c:layout>
      <c:barChart>
        <c:barDir val="bar"/>
        <c:grouping val="clustered"/>
        <c:varyColors val="0"/>
        <c:ser>
          <c:idx val="0"/>
          <c:order val="0"/>
          <c:tx>
            <c:strRef>
              <c:f>Kundenzufriedenheit!$B$79</c:f>
              <c:strCache>
                <c:ptCount val="1"/>
                <c:pt idx="0">
                  <c:v>gut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Kundenzufriedenheit!$A$80:$A$84</c:f>
              <c:strCache>
                <c:ptCount val="5"/>
                <c:pt idx="0">
                  <c:v>Fachkompetenz</c:v>
                </c:pt>
                <c:pt idx="1">
                  <c:v>Kommunikation</c:v>
                </c:pt>
                <c:pt idx="2">
                  <c:v>Freundlichkeit</c:v>
                </c:pt>
                <c:pt idx="3">
                  <c:v>Pünktlichkeit</c:v>
                </c:pt>
                <c:pt idx="4">
                  <c:v>Zeitlicher Ablauf </c:v>
                </c:pt>
              </c:strCache>
            </c:strRef>
          </c:cat>
          <c:val>
            <c:numRef>
              <c:f>Kundenzufriedenheit!$B$80:$B$84</c:f>
              <c:numCache>
                <c:formatCode>0%</c:formatCode>
                <c:ptCount val="5"/>
                <c:pt idx="0" formatCode="0.0%">
                  <c:v>0.95299999999999996</c:v>
                </c:pt>
                <c:pt idx="1">
                  <c:v>1</c:v>
                </c:pt>
                <c:pt idx="2">
                  <c:v>1</c:v>
                </c:pt>
                <c:pt idx="3">
                  <c:v>1</c:v>
                </c:pt>
                <c:pt idx="4">
                  <c:v>1</c:v>
                </c:pt>
              </c:numCache>
            </c:numRef>
          </c:val>
          <c:extLst>
            <c:ext xmlns:c16="http://schemas.microsoft.com/office/drawing/2014/chart" uri="{C3380CC4-5D6E-409C-BE32-E72D297353CC}">
              <c16:uniqueId val="{00000000-737B-4267-B4F9-97EFB1B75D1C}"/>
            </c:ext>
          </c:extLst>
        </c:ser>
        <c:ser>
          <c:idx val="1"/>
          <c:order val="1"/>
          <c:tx>
            <c:strRef>
              <c:f>Kundenzufriedenheit!$C$79</c:f>
              <c:strCache>
                <c:ptCount val="1"/>
                <c:pt idx="0">
                  <c:v>neutral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Kundenzufriedenheit!$A$80:$A$84</c:f>
              <c:strCache>
                <c:ptCount val="5"/>
                <c:pt idx="0">
                  <c:v>Fachkompetenz</c:v>
                </c:pt>
                <c:pt idx="1">
                  <c:v>Kommunikation</c:v>
                </c:pt>
                <c:pt idx="2">
                  <c:v>Freundlichkeit</c:v>
                </c:pt>
                <c:pt idx="3">
                  <c:v>Pünktlichkeit</c:v>
                </c:pt>
                <c:pt idx="4">
                  <c:v>Zeitlicher Ablauf </c:v>
                </c:pt>
              </c:strCache>
            </c:strRef>
          </c:cat>
          <c:val>
            <c:numRef>
              <c:f>Kundenzufriedenheit!$C$80:$C$84</c:f>
              <c:numCache>
                <c:formatCode>0%</c:formatCode>
                <c:ptCount val="5"/>
                <c:pt idx="0" formatCode="0.0%">
                  <c:v>2.3E-2</c:v>
                </c:pt>
                <c:pt idx="1">
                  <c:v>0</c:v>
                </c:pt>
                <c:pt idx="2">
                  <c:v>0</c:v>
                </c:pt>
                <c:pt idx="3">
                  <c:v>0</c:v>
                </c:pt>
                <c:pt idx="4">
                  <c:v>0</c:v>
                </c:pt>
              </c:numCache>
            </c:numRef>
          </c:val>
          <c:extLst>
            <c:ext xmlns:c16="http://schemas.microsoft.com/office/drawing/2014/chart" uri="{C3380CC4-5D6E-409C-BE32-E72D297353CC}">
              <c16:uniqueId val="{00000001-737B-4267-B4F9-97EFB1B75D1C}"/>
            </c:ext>
          </c:extLst>
        </c:ser>
        <c:ser>
          <c:idx val="2"/>
          <c:order val="2"/>
          <c:tx>
            <c:strRef>
              <c:f>Kundenzufriedenheit!$D$79</c:f>
              <c:strCache>
                <c:ptCount val="1"/>
                <c:pt idx="0">
                  <c:v>schlecht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Kundenzufriedenheit!$A$80:$A$84</c:f>
              <c:strCache>
                <c:ptCount val="5"/>
                <c:pt idx="0">
                  <c:v>Fachkompetenz</c:v>
                </c:pt>
                <c:pt idx="1">
                  <c:v>Kommunikation</c:v>
                </c:pt>
                <c:pt idx="2">
                  <c:v>Freundlichkeit</c:v>
                </c:pt>
                <c:pt idx="3">
                  <c:v>Pünktlichkeit</c:v>
                </c:pt>
                <c:pt idx="4">
                  <c:v>Zeitlicher Ablauf </c:v>
                </c:pt>
              </c:strCache>
            </c:strRef>
          </c:cat>
          <c:val>
            <c:numRef>
              <c:f>Kundenzufriedenheit!$D$80:$D$84</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2-737B-4267-B4F9-97EFB1B75D1C}"/>
            </c:ext>
          </c:extLst>
        </c:ser>
        <c:ser>
          <c:idx val="3"/>
          <c:order val="3"/>
          <c:tx>
            <c:strRef>
              <c:f>Kundenzufriedenheit!$E$79</c:f>
              <c:strCache>
                <c:ptCount val="1"/>
                <c:pt idx="0">
                  <c:v>keine Angabe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lumMod val="75000"/>
                      </a:schemeClr>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Kundenzufriedenheit!$A$80:$A$84</c:f>
              <c:strCache>
                <c:ptCount val="5"/>
                <c:pt idx="0">
                  <c:v>Fachkompetenz</c:v>
                </c:pt>
                <c:pt idx="1">
                  <c:v>Kommunikation</c:v>
                </c:pt>
                <c:pt idx="2">
                  <c:v>Freundlichkeit</c:v>
                </c:pt>
                <c:pt idx="3">
                  <c:v>Pünktlichkeit</c:v>
                </c:pt>
                <c:pt idx="4">
                  <c:v>Zeitlicher Ablauf </c:v>
                </c:pt>
              </c:strCache>
            </c:strRef>
          </c:cat>
          <c:val>
            <c:numRef>
              <c:f>Kundenzufriedenheit!$E$80:$E$84</c:f>
              <c:numCache>
                <c:formatCode>0%</c:formatCode>
                <c:ptCount val="5"/>
                <c:pt idx="0" formatCode="0.0%">
                  <c:v>2.3E-2</c:v>
                </c:pt>
                <c:pt idx="1">
                  <c:v>0</c:v>
                </c:pt>
                <c:pt idx="2">
                  <c:v>0</c:v>
                </c:pt>
                <c:pt idx="3">
                  <c:v>0</c:v>
                </c:pt>
                <c:pt idx="4">
                  <c:v>0</c:v>
                </c:pt>
              </c:numCache>
            </c:numRef>
          </c:val>
          <c:extLst>
            <c:ext xmlns:c16="http://schemas.microsoft.com/office/drawing/2014/chart" uri="{C3380CC4-5D6E-409C-BE32-E72D297353CC}">
              <c16:uniqueId val="{00000003-737B-4267-B4F9-97EFB1B75D1C}"/>
            </c:ext>
          </c:extLst>
        </c:ser>
        <c:dLbls>
          <c:dLblPos val="outEnd"/>
          <c:showLegendKey val="0"/>
          <c:showVal val="1"/>
          <c:showCatName val="0"/>
          <c:showSerName val="0"/>
          <c:showPercent val="0"/>
          <c:showBubbleSize val="0"/>
        </c:dLbls>
        <c:gapWidth val="182"/>
        <c:axId val="689210096"/>
        <c:axId val="689210424"/>
      </c:barChart>
      <c:catAx>
        <c:axId val="6892100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accent1">
                    <a:lumMod val="75000"/>
                  </a:schemeClr>
                </a:solidFill>
                <a:latin typeface="Segoe UI" panose="020B0502040204020203" pitchFamily="34" charset="0"/>
                <a:ea typeface="+mn-ea"/>
                <a:cs typeface="Segoe UI" panose="020B0502040204020203" pitchFamily="34" charset="0"/>
              </a:defRPr>
            </a:pPr>
            <a:endParaRPr lang="de-DE"/>
          </a:p>
        </c:txPr>
        <c:crossAx val="689210424"/>
        <c:crosses val="autoZero"/>
        <c:auto val="1"/>
        <c:lblAlgn val="ctr"/>
        <c:lblOffset val="100"/>
        <c:noMultiLvlLbl val="0"/>
      </c:catAx>
      <c:valAx>
        <c:axId val="689210424"/>
        <c:scaling>
          <c:orientation val="minMax"/>
        </c:scaling>
        <c:delete val="0"/>
        <c:axPos val="b"/>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1">
                    <a:lumMod val="75000"/>
                  </a:schemeClr>
                </a:solidFill>
                <a:latin typeface="Segoe UI" panose="020B0502040204020203" pitchFamily="34" charset="0"/>
                <a:ea typeface="+mn-ea"/>
                <a:cs typeface="Segoe UI" panose="020B0502040204020203" pitchFamily="34" charset="0"/>
              </a:defRPr>
            </a:pPr>
            <a:endParaRPr lang="de-DE"/>
          </a:p>
        </c:txPr>
        <c:crossAx val="689210096"/>
        <c:crosses val="autoZero"/>
        <c:crossBetween val="between"/>
      </c:valAx>
      <c:spPr>
        <a:noFill/>
        <a:ln>
          <a:noFill/>
        </a:ln>
        <a:effectLst/>
      </c:spPr>
    </c:plotArea>
    <c:legend>
      <c:legendPos val="t"/>
      <c:layout>
        <c:manualLayout>
          <c:xMode val="edge"/>
          <c:yMode val="edge"/>
          <c:x val="0.32046988831139561"/>
          <c:y val="0.12013490725126474"/>
          <c:w val="0.3590600994013578"/>
          <c:h val="9.4998074650449474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accent1">
                  <a:lumMod val="75000"/>
                </a:schemeClr>
              </a:solidFill>
              <a:latin typeface="Segoe UI" panose="020B0502040204020203" pitchFamily="34" charset="0"/>
              <a:ea typeface="+mn-ea"/>
              <a:cs typeface="Segoe UI" panose="020B0502040204020203" pitchFamily="34" charset="0"/>
            </a:defRPr>
          </a:pPr>
          <a:endParaRPr lang="de-D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e-D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A5060E-C13F-4B55-9014-ADD1C58B5976}" type="datetimeFigureOut">
              <a:rPr lang="de-DE" smtClean="0"/>
              <a:t>03.12.2025</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81F864-533D-447E-BBDB-BBABC79EFFE8}" type="slidenum">
              <a:rPr lang="de-DE" smtClean="0"/>
              <a:t>‹Nr.›</a:t>
            </a:fld>
            <a:endParaRPr lang="de-DE"/>
          </a:p>
        </p:txBody>
      </p:sp>
    </p:spTree>
    <p:extLst>
      <p:ext uri="{BB962C8B-B14F-4D97-AF65-F5344CB8AC3E}">
        <p14:creationId xmlns:p14="http://schemas.microsoft.com/office/powerpoint/2010/main" val="2285730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4A84E3EF-3B47-44E9-8258-27A5EC755338}" type="datetime1">
              <a:rPr lang="de-DE" smtClean="0"/>
              <a:t>03.12.2025</a:t>
            </a:fld>
            <a:endParaRPr lang="de-DE"/>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de-DE"/>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293554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D9D565B-4285-4E05-A6DF-267015025961}" type="datetime1">
              <a:rPr lang="de-DE" smtClean="0"/>
              <a:t>03.12.2025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43804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BE0B0DD-4C3F-49E9-9CC0-667C65684A21}" type="datetime1">
              <a:rPr lang="de-DE" smtClean="0"/>
              <a:t>03.12.2025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1224852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1E36E2C-0E70-4E74-B67B-9A4ABA8035D4}" type="datetime1">
              <a:rPr lang="de-DE" smtClean="0"/>
              <a:t>03.12.2025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206931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de-DE"/>
              <a:t>Mastertitelformat bearbeiten</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1D2167E-2912-4F03-8156-378482EF5A6E}" type="datetime1">
              <a:rPr lang="de-DE" smtClean="0"/>
              <a:t>03.12.2025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385381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5FF87450-EB85-449B-8AC2-8E6A48B07068}" type="datetime1">
              <a:rPr lang="de-DE" smtClean="0"/>
              <a:t>03.12.2025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312440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8E16E0-E954-4B48-8C5A-042487674F27}" type="datetime1">
              <a:rPr lang="de-DE" smtClean="0"/>
              <a:t>03.12.2025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904591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5DB7F3E3-272B-42AB-9FF4-70C5D274905D}" type="datetime1">
              <a:rPr lang="de-DE" smtClean="0"/>
              <a:t>03.12.2025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519588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66C737-7073-41EF-837A-A458F3B6E691}" type="datetime1">
              <a:rPr lang="de-DE" smtClean="0"/>
              <a:t>03.12.2025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21D7045-001D-427F-8781-3ACF9C218005}" type="slidenum">
              <a:rPr lang="de-DE" smtClean="0"/>
              <a:pPr/>
              <a:t>‹Nr.›</a:t>
            </a:fld>
            <a:endParaRPr lang="de-DE"/>
          </a:p>
        </p:txBody>
      </p:sp>
    </p:spTree>
    <p:extLst>
      <p:ext uri="{BB962C8B-B14F-4D97-AF65-F5344CB8AC3E}">
        <p14:creationId xmlns:p14="http://schemas.microsoft.com/office/powerpoint/2010/main" val="245028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de-DE"/>
              <a:t>Mastertitelformat bearbeiten</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de-DE"/>
              <a:t>Mastertextformat bearbeiten</a:t>
            </a:r>
          </a:p>
        </p:txBody>
      </p:sp>
      <p:sp>
        <p:nvSpPr>
          <p:cNvPr id="5" name="Date Placeholder 4"/>
          <p:cNvSpPr>
            <a:spLocks noGrp="1"/>
          </p:cNvSpPr>
          <p:nvPr>
            <p:ph type="dt" sz="half" idx="10"/>
          </p:nvPr>
        </p:nvSpPr>
        <p:spPr/>
        <p:txBody>
          <a:bodyPr/>
          <a:lstStyle/>
          <a:p>
            <a:fld id="{FF440D55-3429-4CE5-B131-B2DC03D37D9F}" type="datetime1">
              <a:rPr lang="de-DE" smtClean="0"/>
              <a:t>03.12.2025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277537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0" y="0"/>
            <a:ext cx="9144000" cy="5330952"/>
          </a:xfrm>
          <a:blipFill>
            <a:blip r:embed="rId2"/>
            <a:stretch>
              <a:fillRect/>
            </a:stretch>
          </a:blip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116AF374-36F9-46F5-8F9B-D90EF0400263}" type="datetime1">
              <a:rPr lang="de-DE" smtClean="0"/>
              <a:t>03.12.2025</a:t>
            </a:fld>
            <a:endParaRPr lang="de-DE"/>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97767499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31773225-7F9C-4C6A-8F86-A69A3A2DF7E7}" type="datetime1">
              <a:rPr lang="de-DE" smtClean="0"/>
              <a:t>03.12.2025</a:t>
            </a:fld>
            <a:endParaRPr lang="de-DE"/>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de-DE"/>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821D7045-001D-427F-8781-3ACF9C218005}" type="slidenum">
              <a:rPr lang="de-DE" smtClean="0"/>
              <a:pPr/>
              <a:t>‹Nr.›</a:t>
            </a:fld>
            <a:endParaRPr lang="de-DE"/>
          </a:p>
        </p:txBody>
      </p:sp>
    </p:spTree>
    <p:extLst>
      <p:ext uri="{BB962C8B-B14F-4D97-AF65-F5344CB8AC3E}">
        <p14:creationId xmlns:p14="http://schemas.microsoft.com/office/powerpoint/2010/main" val="1496773484"/>
      </p:ext>
    </p:extLst>
  </p:cSld>
  <p:clrMap bg1="lt1" tx1="dk1" bg2="lt2" tx2="dk2" accent1="accent1" accent2="accent2" accent3="accent3" accent4="accent4" accent5="accent5" accent6="accent6" hlink="hlink" folHlink="folHlink"/>
  <p:sldLayoutIdLst>
    <p:sldLayoutId id="2147484256" r:id="rId1"/>
    <p:sldLayoutId id="2147484257" r:id="rId2"/>
    <p:sldLayoutId id="2147484258" r:id="rId3"/>
    <p:sldLayoutId id="2147484259" r:id="rId4"/>
    <p:sldLayoutId id="2147484260" r:id="rId5"/>
    <p:sldLayoutId id="2147484261" r:id="rId6"/>
    <p:sldLayoutId id="2147484262" r:id="rId7"/>
    <p:sldLayoutId id="2147484263" r:id="rId8"/>
    <p:sldLayoutId id="2147484264" r:id="rId9"/>
    <p:sldLayoutId id="2147484265" r:id="rId10"/>
    <p:sldLayoutId id="2147484266" r:id="rId11"/>
  </p:sldLayoutIdLst>
  <p:hf hdr="0" ftr="0" dt="0"/>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1.mp4"/><Relationship Id="rId1" Type="http://schemas.microsoft.com/office/2007/relationships/media" Target="../media/media1.mp4"/><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drechsler@praeq.de"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hyperlink" Target="../../../../QM%20Dokumente%20(nicht%20mitgeltend)/RE-Formular_mit%2019%25%20MwSt_30.01.2024.xl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10000"/>
            <a:lumOff val="9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75815A-9DF6-4183-A569-A48C70359D0D}"/>
              </a:ext>
            </a:extLst>
          </p:cNvPr>
          <p:cNvSpPr>
            <a:spLocks noGrp="1"/>
          </p:cNvSpPr>
          <p:nvPr>
            <p:ph type="title"/>
          </p:nvPr>
        </p:nvSpPr>
        <p:spPr>
          <a:xfrm>
            <a:off x="408247" y="5418669"/>
            <a:ext cx="8164253" cy="602620"/>
          </a:xfrm>
          <a:solidFill>
            <a:schemeClr val="accent1">
              <a:lumMod val="20000"/>
              <a:lumOff val="80000"/>
            </a:schemeClr>
          </a:solidFill>
        </p:spPr>
        <p:txBody>
          <a:bodyPr>
            <a:noAutofit/>
          </a:bodyPr>
          <a:lstStyle/>
          <a:p>
            <a:r>
              <a:rPr lang="de-DE" sz="2400" dirty="0">
                <a:solidFill>
                  <a:schemeClr val="accent1"/>
                </a:solidFill>
                <a:latin typeface="Segoe UI" panose="020B0502040204020203" pitchFamily="34" charset="0"/>
                <a:cs typeface="Segoe UI" panose="020B0502040204020203" pitchFamily="34" charset="0"/>
              </a:rPr>
              <a:t>ERFA 2 FÜR BETRIEBSBEGEHRINNEN UND BETRIEBSBEGEHER </a:t>
            </a:r>
          </a:p>
        </p:txBody>
      </p:sp>
      <p:pic>
        <p:nvPicPr>
          <p:cNvPr id="6" name="Bildplatzhalter 5">
            <a:extLst>
              <a:ext uri="{FF2B5EF4-FFF2-40B4-BE49-F238E27FC236}">
                <a16:creationId xmlns:a16="http://schemas.microsoft.com/office/drawing/2014/main" id="{7B44FF97-56BD-4F86-BE30-613E7B9C53F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2769" r="12769"/>
          <a:stretch>
            <a:fillRect/>
          </a:stretch>
        </p:blipFill>
        <p:spPr/>
      </p:pic>
      <p:sp>
        <p:nvSpPr>
          <p:cNvPr id="3" name="Inhaltsplatzhalter 2">
            <a:extLst>
              <a:ext uri="{FF2B5EF4-FFF2-40B4-BE49-F238E27FC236}">
                <a16:creationId xmlns:a16="http://schemas.microsoft.com/office/drawing/2014/main" id="{B9B54721-AF16-418F-96C8-C6CC12B7A740}"/>
              </a:ext>
            </a:extLst>
          </p:cNvPr>
          <p:cNvSpPr>
            <a:spLocks noGrp="1"/>
          </p:cNvSpPr>
          <p:nvPr>
            <p:ph type="body" sz="half" idx="2"/>
          </p:nvPr>
        </p:nvSpPr>
        <p:spPr>
          <a:xfrm>
            <a:off x="408246" y="6053554"/>
            <a:ext cx="6903737" cy="602620"/>
          </a:xfrm>
        </p:spPr>
        <p:txBody>
          <a:bodyPr>
            <a:normAutofit fontScale="47500" lnSpcReduction="20000"/>
          </a:bodyPr>
          <a:lstStyle/>
          <a:p>
            <a:endParaRPr lang="de-DE" dirty="0"/>
          </a:p>
          <a:p>
            <a:r>
              <a:rPr lang="de-DE" sz="5000" dirty="0">
                <a:solidFill>
                  <a:schemeClr val="accent1"/>
                </a:solidFill>
                <a:latin typeface="Segoe UI" panose="020B0502040204020203" pitchFamily="34" charset="0"/>
                <a:cs typeface="Segoe UI" panose="020B0502040204020203" pitchFamily="34" charset="0"/>
              </a:rPr>
              <a:t>Dezember 2025</a:t>
            </a:r>
          </a:p>
          <a:p>
            <a:endParaRPr lang="de-DE" dirty="0"/>
          </a:p>
          <a:p>
            <a:endParaRPr lang="de-DE" dirty="0"/>
          </a:p>
          <a:p>
            <a:endParaRPr lang="de-DE" dirty="0"/>
          </a:p>
        </p:txBody>
      </p:sp>
      <p:sp>
        <p:nvSpPr>
          <p:cNvPr id="4" name="Foliennummernplatzhalter 3">
            <a:extLst>
              <a:ext uri="{FF2B5EF4-FFF2-40B4-BE49-F238E27FC236}">
                <a16:creationId xmlns:a16="http://schemas.microsoft.com/office/drawing/2014/main" id="{B5D1C528-D849-421E-AD41-CDBE074D0984}"/>
              </a:ext>
            </a:extLst>
          </p:cNvPr>
          <p:cNvSpPr>
            <a:spLocks noGrp="1"/>
          </p:cNvSpPr>
          <p:nvPr>
            <p:ph type="sldNum" sz="quarter" idx="12"/>
          </p:nvPr>
        </p:nvSpPr>
        <p:spPr>
          <a:xfrm>
            <a:off x="6444208" y="5805264"/>
            <a:ext cx="2194560" cy="1397039"/>
          </a:xfrm>
        </p:spPr>
        <p:txBody>
          <a:bodyPr/>
          <a:lstStyle/>
          <a:p>
            <a:fld id="{821D7045-001D-427F-8781-3ACF9C218005}" type="slidenum">
              <a:rPr lang="de-DE" smtClean="0"/>
              <a:pPr/>
              <a:t>1</a:t>
            </a:fld>
            <a:endParaRPr lang="de-DE" dirty="0"/>
          </a:p>
        </p:txBody>
      </p:sp>
    </p:spTree>
    <p:extLst>
      <p:ext uri="{BB962C8B-B14F-4D97-AF65-F5344CB8AC3E}">
        <p14:creationId xmlns:p14="http://schemas.microsoft.com/office/powerpoint/2010/main" val="3738044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10</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normAutofit/>
          </a:bodyPr>
          <a:lstStyle/>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18. Fortschreibung des GKV-Spitzenverbands</a:t>
            </a:r>
          </a:p>
          <a:p>
            <a:pPr algn="just">
              <a:lnSpc>
                <a:spcPct val="100000"/>
              </a:lnSpc>
              <a:spcBef>
                <a:spcPts val="0"/>
              </a:spcBef>
            </a:pPr>
            <a:endParaRPr lang="de-DE" b="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Änderung</a:t>
            </a:r>
            <a:r>
              <a:rPr lang="de-DE" dirty="0">
                <a:solidFill>
                  <a:schemeClr val="accent1">
                    <a:lumMod val="75000"/>
                  </a:schemeClr>
                </a:solidFill>
                <a:latin typeface="Segoe UI" panose="020B0502040204020203" pitchFamily="34" charset="0"/>
                <a:cs typeface="Segoe UI" panose="020B0502040204020203" pitchFamily="34" charset="0"/>
              </a:rPr>
              <a:t>:</a:t>
            </a: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Änderung der Anforderung „Lager- und Transport-möglichkeit unter Umgebungsbedingungen gemäß den in den Produktunterlagen des Herstellers vorgegebenen Spezifikationen“ wird geändert in „Lager- und</a:t>
            </a:r>
            <a:r>
              <a:rPr lang="de-DE" b="1" dirty="0">
                <a:solidFill>
                  <a:schemeClr val="accent1">
                    <a:lumMod val="75000"/>
                  </a:schemeClr>
                </a:solidFill>
                <a:latin typeface="Segoe UI" panose="020B0502040204020203" pitchFamily="34" charset="0"/>
                <a:cs typeface="Segoe UI" panose="020B0502040204020203" pitchFamily="34" charset="0"/>
              </a:rPr>
              <a:t>/oder </a:t>
            </a:r>
            <a:r>
              <a:rPr lang="de-DE" dirty="0">
                <a:solidFill>
                  <a:schemeClr val="accent1">
                    <a:lumMod val="75000"/>
                  </a:schemeClr>
                </a:solidFill>
                <a:latin typeface="Segoe UI" panose="020B0502040204020203" pitchFamily="34" charset="0"/>
                <a:cs typeface="Segoe UI" panose="020B0502040204020203" pitchFamily="34" charset="0"/>
              </a:rPr>
              <a:t>Transportmöglichkeit unter Umgebungsbedingungen gemäß den in den Produktunterlagen des Herstellers vorgegebenen Spezifikationen“. </a:t>
            </a:r>
          </a:p>
        </p:txBody>
      </p:sp>
    </p:spTree>
    <p:extLst>
      <p:ext uri="{BB962C8B-B14F-4D97-AF65-F5344CB8AC3E}">
        <p14:creationId xmlns:p14="http://schemas.microsoft.com/office/powerpoint/2010/main" val="740995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11</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lstStyle/>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18. Fortschreibung des GKV-Spitzenverbands</a:t>
            </a:r>
          </a:p>
          <a:p>
            <a:pPr algn="just">
              <a:lnSpc>
                <a:spcPct val="100000"/>
              </a:lnSpc>
              <a:spcBef>
                <a:spcPts val="0"/>
              </a:spcBef>
            </a:pPr>
            <a:endParaRPr lang="de-DE" b="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Transportmöglichkeiten beziehen sich auf den Transport von Hilfsmitteln vom Leistungserbringer zum Versicherten, sofern die Versorgung in der Häuslichkeit und nicht im Betrieb stattfindet.</a:t>
            </a:r>
          </a:p>
          <a:p>
            <a:pPr algn="just"/>
            <a:endParaRPr lang="de-DE" dirty="0">
              <a:latin typeface="Segoe UI" panose="020B0502040204020203" pitchFamily="34" charset="0"/>
              <a:cs typeface="Segoe UI" panose="020B0502040204020203" pitchFamily="34" charset="0"/>
            </a:endParaRPr>
          </a:p>
          <a:p>
            <a:pPr algn="just"/>
            <a:endParaRPr lang="de-DE"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85740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12</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normAutofit/>
          </a:bodyPr>
          <a:lstStyle/>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18. Fortschreibung des GKV-Spitzenverbands </a:t>
            </a:r>
          </a:p>
          <a:p>
            <a:pPr algn="just">
              <a:lnSpc>
                <a:spcPct val="100000"/>
              </a:lnSpc>
              <a:spcBef>
                <a:spcPts val="0"/>
              </a:spcBef>
            </a:pPr>
            <a:endParaRPr lang="de-DE" b="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Begründung</a:t>
            </a:r>
            <a:r>
              <a:rPr lang="de-DE" dirty="0">
                <a:solidFill>
                  <a:schemeClr val="accent1">
                    <a:lumMod val="75000"/>
                  </a:schemeClr>
                </a:solidFill>
                <a:latin typeface="Segoe UI" panose="020B0502040204020203" pitchFamily="34" charset="0"/>
                <a:cs typeface="Segoe UI" panose="020B0502040204020203" pitchFamily="34" charset="0"/>
              </a:rPr>
              <a:t>:</a:t>
            </a: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Der Transport von Hilfsmitteln vom Hersteller zum Leistungserbringer ist von der Anforderung nicht erfasst. Daher ist eine Eigenerklärung zur Einhaltung der vom Hersteller vorgegebenen Transportmöglichkeiten nicht in jedem Fall erforderlich.</a:t>
            </a: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Änderung dient auch der Sicherstellung der Gleichförmigkeit der Verfahren der PQ-Stellen.</a:t>
            </a:r>
          </a:p>
        </p:txBody>
      </p:sp>
    </p:spTree>
    <p:extLst>
      <p:ext uri="{BB962C8B-B14F-4D97-AF65-F5344CB8AC3E}">
        <p14:creationId xmlns:p14="http://schemas.microsoft.com/office/powerpoint/2010/main" val="3790027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13</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18. Fortschreibung brachte wieder die Änderung vieler Dokumente mit sich, unter anderem auch des Betriebsbegehungsprotokolls. Die neuen Protokolle wurden im Mai auf der Webseite im internen Bereich zur Verfügung gestellt.</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lgn="just">
              <a:buNone/>
            </a:pPr>
            <a:endParaRPr lang="de-DE"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15681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r>
              <a:rPr lang="de-DE" sz="5400" dirty="0">
                <a:latin typeface="Segoe UI" panose="020B0502040204020203" pitchFamily="34" charset="0"/>
                <a:cs typeface="Segoe UI" panose="020B0502040204020203" pitchFamily="34" charset="0"/>
              </a:rPr>
              <a:t>2. Störschallpegelmessung</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14</a:t>
            </a:fld>
            <a:endParaRPr lang="de-DE"/>
          </a:p>
        </p:txBody>
      </p:sp>
    </p:spTree>
    <p:extLst>
      <p:ext uri="{BB962C8B-B14F-4D97-AF65-F5344CB8AC3E}">
        <p14:creationId xmlns:p14="http://schemas.microsoft.com/office/powerpoint/2010/main" val="530394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Im letzten Erfa ging es unter anderem um die Vorgabe der </a:t>
            </a:r>
            <a:r>
              <a:rPr lang="de-DE" dirty="0" err="1">
                <a:solidFill>
                  <a:schemeClr val="accent1">
                    <a:lumMod val="75000"/>
                  </a:schemeClr>
                </a:solidFill>
                <a:latin typeface="Segoe UI" panose="020B0502040204020203" pitchFamily="34" charset="0"/>
                <a:cs typeface="Segoe UI" panose="020B0502040204020203" pitchFamily="34" charset="0"/>
              </a:rPr>
              <a:t>DAkkS</a:t>
            </a:r>
            <a:r>
              <a:rPr lang="de-DE" dirty="0">
                <a:solidFill>
                  <a:schemeClr val="accent1">
                    <a:lumMod val="75000"/>
                  </a:schemeClr>
                </a:solidFill>
                <a:latin typeface="Segoe UI" panose="020B0502040204020203" pitchFamily="34" charset="0"/>
                <a:cs typeface="Segoe UI" panose="020B0502040204020203" pitchFamily="34" charset="0"/>
              </a:rPr>
              <a:t>, eine belastbare Messung des Störschalls zu gewährleisten und wir betrachteten dies im Zusammen-hang mit den Schallpegelmessgeräten (Handhabung, Kalibrierung, etc.). Heute geht es um die Messung selbst.</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Anforderungen der </a:t>
            </a:r>
            <a:r>
              <a:rPr lang="de-DE" dirty="0" err="1">
                <a:solidFill>
                  <a:schemeClr val="accent1">
                    <a:lumMod val="75000"/>
                  </a:schemeClr>
                </a:solidFill>
                <a:latin typeface="Segoe UI" panose="020B0502040204020203" pitchFamily="34" charset="0"/>
                <a:cs typeface="Segoe UI" panose="020B0502040204020203" pitchFamily="34" charset="0"/>
              </a:rPr>
              <a:t>DAkkS</a:t>
            </a:r>
            <a:r>
              <a:rPr lang="de-DE" dirty="0">
                <a:solidFill>
                  <a:schemeClr val="accent1">
                    <a:lumMod val="75000"/>
                  </a:schemeClr>
                </a:solidFill>
                <a:latin typeface="Segoe UI" panose="020B0502040204020203" pitchFamily="34" charset="0"/>
                <a:cs typeface="Segoe UI" panose="020B0502040204020203" pitchFamily="34" charset="0"/>
              </a:rPr>
              <a:t>:</a:t>
            </a:r>
          </a:p>
          <a:p>
            <a:pPr>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 </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15</a:t>
            </a:fld>
            <a:endParaRPr lang="de-DE"/>
          </a:p>
        </p:txBody>
      </p:sp>
    </p:spTree>
    <p:extLst>
      <p:ext uri="{BB962C8B-B14F-4D97-AF65-F5344CB8AC3E}">
        <p14:creationId xmlns:p14="http://schemas.microsoft.com/office/powerpoint/2010/main" val="3630102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lnSpcReduction="10000"/>
          </a:bodyPr>
          <a:lstStyle/>
          <a:p>
            <a:pPr>
              <a:lnSpc>
                <a:spcPct val="12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Aus den FAQ der </a:t>
            </a:r>
            <a:r>
              <a:rPr lang="de-DE" b="1" dirty="0" err="1">
                <a:solidFill>
                  <a:schemeClr val="accent1">
                    <a:lumMod val="75000"/>
                  </a:schemeClr>
                </a:solidFill>
                <a:latin typeface="Segoe UI" panose="020B0502040204020203" pitchFamily="34" charset="0"/>
                <a:cs typeface="Segoe UI" panose="020B0502040204020203" pitchFamily="34" charset="0"/>
              </a:rPr>
              <a:t>DAkkS</a:t>
            </a:r>
            <a:r>
              <a:rPr lang="de-DE" b="1" dirty="0">
                <a:solidFill>
                  <a:schemeClr val="accent1">
                    <a:lumMod val="75000"/>
                  </a:schemeClr>
                </a:solidFill>
                <a:latin typeface="Segoe UI" panose="020B0502040204020203" pitchFamily="34" charset="0"/>
                <a:cs typeface="Segoe UI" panose="020B0502040204020203" pitchFamily="34" charset="0"/>
              </a:rPr>
              <a:t>:</a:t>
            </a:r>
          </a:p>
          <a:p>
            <a:pPr algn="just">
              <a:lnSpc>
                <a:spcPct val="120000"/>
              </a:lnSpc>
            </a:pPr>
            <a:r>
              <a:rPr lang="de-DE" b="1" dirty="0">
                <a:solidFill>
                  <a:schemeClr val="accent1">
                    <a:lumMod val="75000"/>
                  </a:schemeClr>
                </a:solidFill>
                <a:latin typeface="Segoe UI" panose="020B0502040204020203" pitchFamily="34" charset="0"/>
                <a:cs typeface="Segoe UI" panose="020B0502040204020203" pitchFamily="34" charset="0"/>
              </a:rPr>
              <a:t>„Welche Mindestanforderungen werden an eine belastbare Messung des Störschallpegels im Versorgungsbereich 13A gestellt? </a:t>
            </a: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20000"/>
              </a:lnSpc>
            </a:pPr>
            <a:r>
              <a:rPr lang="de-DE" dirty="0">
                <a:solidFill>
                  <a:schemeClr val="accent1">
                    <a:lumMod val="75000"/>
                  </a:schemeClr>
                </a:solidFill>
                <a:latin typeface="Segoe UI" panose="020B0502040204020203" pitchFamily="34" charset="0"/>
                <a:cs typeface="Segoe UI" panose="020B0502040204020203" pitchFamily="34" charset="0"/>
              </a:rPr>
              <a:t>Nach den Empfehlungen des GKV-Spitzenverbandes nach § 126 Abs. 1 S. 3 SGB V haben Hörakustiker über einen </a:t>
            </a:r>
            <a:r>
              <a:rPr lang="de-DE" u="sng" dirty="0">
                <a:solidFill>
                  <a:schemeClr val="accent1">
                    <a:lumMod val="75000"/>
                  </a:schemeClr>
                </a:solidFill>
                <a:latin typeface="Segoe UI" panose="020B0502040204020203" pitchFamily="34" charset="0"/>
                <a:cs typeface="Segoe UI" panose="020B0502040204020203" pitchFamily="34" charset="0"/>
              </a:rPr>
              <a:t>Anpassraum</a:t>
            </a:r>
            <a:r>
              <a:rPr lang="de-DE" dirty="0">
                <a:solidFill>
                  <a:schemeClr val="accent1">
                    <a:lumMod val="75000"/>
                  </a:schemeClr>
                </a:solidFill>
                <a:latin typeface="Segoe UI" panose="020B0502040204020203" pitchFamily="34" charset="0"/>
                <a:cs typeface="Segoe UI" panose="020B0502040204020203" pitchFamily="34" charset="0"/>
              </a:rPr>
              <a:t> zu verfügen, der einen maximalen Störschallpegel von ≤ 40 dB/A aufweist. </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16</a:t>
            </a:fld>
            <a:endParaRPr lang="de-DE"/>
          </a:p>
        </p:txBody>
      </p:sp>
    </p:spTree>
    <p:extLst>
      <p:ext uri="{BB962C8B-B14F-4D97-AF65-F5344CB8AC3E}">
        <p14:creationId xmlns:p14="http://schemas.microsoft.com/office/powerpoint/2010/main" val="2009152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F9DD1-DE21-2992-CEA4-089E84D64AF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0312646-2909-F620-18AC-CF45E4ABE398}"/>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E9EF4FAE-C529-3669-1DBA-7013F227CC92}"/>
              </a:ext>
            </a:extLst>
          </p:cNvPr>
          <p:cNvSpPr>
            <a:spLocks noGrp="1"/>
          </p:cNvSpPr>
          <p:nvPr>
            <p:ph idx="1"/>
          </p:nvPr>
        </p:nvSpPr>
        <p:spPr/>
        <p:txBody>
          <a:bodyPr>
            <a:normAutofit lnSpcReduction="10000"/>
          </a:bodyPr>
          <a:lstStyle/>
          <a:p>
            <a:pPr>
              <a:lnSpc>
                <a:spcPct val="12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Aus den FAQ der </a:t>
            </a:r>
            <a:r>
              <a:rPr lang="de-DE" b="1" dirty="0" err="1">
                <a:solidFill>
                  <a:schemeClr val="accent1">
                    <a:lumMod val="75000"/>
                  </a:schemeClr>
                </a:solidFill>
                <a:latin typeface="Segoe UI" panose="020B0502040204020203" pitchFamily="34" charset="0"/>
                <a:cs typeface="Segoe UI" panose="020B0502040204020203" pitchFamily="34" charset="0"/>
              </a:rPr>
              <a:t>DAkkS</a:t>
            </a:r>
            <a:r>
              <a:rPr lang="de-DE" b="1" dirty="0">
                <a:solidFill>
                  <a:schemeClr val="accent1">
                    <a:lumMod val="75000"/>
                  </a:schemeClr>
                </a:solidFill>
                <a:latin typeface="Segoe UI" panose="020B0502040204020203" pitchFamily="34" charset="0"/>
                <a:cs typeface="Segoe UI" panose="020B0502040204020203" pitchFamily="34" charset="0"/>
              </a:rPr>
              <a:t>:</a:t>
            </a:r>
          </a:p>
          <a:p>
            <a:pPr algn="just">
              <a:lnSpc>
                <a:spcPct val="120000"/>
              </a:lnSpc>
            </a:pPr>
            <a:r>
              <a:rPr lang="de-DE" dirty="0">
                <a:solidFill>
                  <a:schemeClr val="accent1">
                    <a:lumMod val="75000"/>
                  </a:schemeClr>
                </a:solidFill>
                <a:latin typeface="Segoe UI" panose="020B0502040204020203" pitchFamily="34" charset="0"/>
                <a:cs typeface="Segoe UI" panose="020B0502040204020203" pitchFamily="34" charset="0"/>
              </a:rPr>
              <a:t>Präqualifizierungsstellen, die für diesen Versorgungs-bereich akkreditiert sind, haben diese Anforderungen zu prüfen. </a:t>
            </a:r>
          </a:p>
          <a:p>
            <a:pPr algn="just">
              <a:lnSpc>
                <a:spcPct val="120000"/>
              </a:lnSpc>
            </a:pPr>
            <a:r>
              <a:rPr lang="de-DE" dirty="0">
                <a:solidFill>
                  <a:schemeClr val="accent1">
                    <a:lumMod val="75000"/>
                  </a:schemeClr>
                </a:solidFill>
                <a:latin typeface="Segoe UI" panose="020B0502040204020203" pitchFamily="34" charset="0"/>
                <a:cs typeface="Segoe UI" panose="020B0502040204020203" pitchFamily="34" charset="0"/>
              </a:rPr>
              <a:t>Die vorliegende Vorgehensweise beschreibt eine </a:t>
            </a:r>
            <a:r>
              <a:rPr lang="de-DE" b="1" dirty="0">
                <a:solidFill>
                  <a:schemeClr val="accent1">
                    <a:lumMod val="75000"/>
                  </a:schemeClr>
                </a:solidFill>
                <a:latin typeface="Segoe UI" panose="020B0502040204020203" pitchFamily="34" charset="0"/>
                <a:cs typeface="Segoe UI" panose="020B0502040204020203" pitchFamily="34" charset="0"/>
              </a:rPr>
              <a:t>belastbare Prüfung </a:t>
            </a:r>
            <a:r>
              <a:rPr lang="de-DE" dirty="0">
                <a:solidFill>
                  <a:schemeClr val="accent1">
                    <a:lumMod val="75000"/>
                  </a:schemeClr>
                </a:solidFill>
                <a:latin typeface="Segoe UI" panose="020B0502040204020203" pitchFamily="34" charset="0"/>
                <a:cs typeface="Segoe UI" panose="020B0502040204020203" pitchFamily="34" charset="0"/>
              </a:rPr>
              <a:t>dieses Störschallpegels und kann als theoretische Grundlage für entsprechende Verfahren der Präqualifizierungsstellen (PQ-Stellen) dienen.</a:t>
            </a:r>
          </a:p>
        </p:txBody>
      </p:sp>
      <p:sp>
        <p:nvSpPr>
          <p:cNvPr id="4" name="Foliennummernplatzhalter 3">
            <a:extLst>
              <a:ext uri="{FF2B5EF4-FFF2-40B4-BE49-F238E27FC236}">
                <a16:creationId xmlns:a16="http://schemas.microsoft.com/office/drawing/2014/main" id="{1555B437-FDA8-2B25-14B0-74871C53340B}"/>
              </a:ext>
            </a:extLst>
          </p:cNvPr>
          <p:cNvSpPr>
            <a:spLocks noGrp="1"/>
          </p:cNvSpPr>
          <p:nvPr>
            <p:ph type="sldNum" sz="quarter" idx="12"/>
          </p:nvPr>
        </p:nvSpPr>
        <p:spPr/>
        <p:txBody>
          <a:bodyPr/>
          <a:lstStyle/>
          <a:p>
            <a:fld id="{821D7045-001D-427F-8781-3ACF9C218005}" type="slidenum">
              <a:rPr lang="de-DE" smtClean="0"/>
              <a:pPr/>
              <a:t>17</a:t>
            </a:fld>
            <a:endParaRPr lang="de-DE"/>
          </a:p>
        </p:txBody>
      </p:sp>
    </p:spTree>
    <p:extLst>
      <p:ext uri="{BB962C8B-B14F-4D97-AF65-F5344CB8AC3E}">
        <p14:creationId xmlns:p14="http://schemas.microsoft.com/office/powerpoint/2010/main" val="174267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85000" lnSpcReduction="20000"/>
          </a:bodyPr>
          <a:lstStyle/>
          <a:p>
            <a:pPr marL="457200" indent="-457200" algn="just">
              <a:lnSpc>
                <a:spcPct val="120000"/>
              </a:lnSpc>
              <a:spcBef>
                <a:spcPts val="0"/>
              </a:spcBef>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Die PQ-Stelle hat eine geeignete Anzahl an Schallpegel-messgeräten von einem für akustische Messgrößen akkreditierten Kalibrierlabor kalibrieren zu lassen.</a:t>
            </a:r>
          </a:p>
          <a:p>
            <a:pPr marL="457200" indent="-457200" algn="just">
              <a:lnSpc>
                <a:spcPct val="120000"/>
              </a:lnSpc>
              <a:spcBef>
                <a:spcPts val="0"/>
              </a:spcBef>
              <a:buFont typeface="+mj-lt"/>
              <a:buAutoNum type="arabicPeriod"/>
            </a:pPr>
            <a:endParaRPr lang="de-DE" dirty="0">
              <a:solidFill>
                <a:schemeClr val="accent1">
                  <a:lumMod val="75000"/>
                </a:schemeClr>
              </a:solidFill>
              <a:latin typeface="Segoe UI" panose="020B0502040204020203" pitchFamily="34" charset="0"/>
              <a:cs typeface="Segoe UI" panose="020B0502040204020203" pitchFamily="34" charset="0"/>
            </a:endParaRPr>
          </a:p>
          <a:p>
            <a:pPr marL="457200" indent="-457200" algn="just">
              <a:lnSpc>
                <a:spcPct val="120000"/>
              </a:lnSpc>
              <a:spcBef>
                <a:spcPts val="0"/>
              </a:spcBef>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Alternativ zu Punkt 1. besteht die Möglichkeit der akkreditierten Kalibrierung nur eines Schallpegelmessgerätes, welches als </a:t>
            </a:r>
            <a:r>
              <a:rPr lang="de-DE" u="sng" dirty="0">
                <a:solidFill>
                  <a:schemeClr val="accent1">
                    <a:lumMod val="75000"/>
                  </a:schemeClr>
                </a:solidFill>
                <a:latin typeface="Segoe UI" panose="020B0502040204020203" pitchFamily="34" charset="0"/>
                <a:cs typeface="Segoe UI" panose="020B0502040204020203" pitchFamily="34" charset="0"/>
              </a:rPr>
              <a:t>Referenzgerät</a:t>
            </a:r>
            <a:r>
              <a:rPr lang="de-DE" dirty="0">
                <a:solidFill>
                  <a:schemeClr val="accent1">
                    <a:lumMod val="75000"/>
                  </a:schemeClr>
                </a:solidFill>
                <a:latin typeface="Segoe UI" panose="020B0502040204020203" pitchFamily="34" charset="0"/>
                <a:cs typeface="Segoe UI" panose="020B0502040204020203" pitchFamily="34" charset="0"/>
              </a:rPr>
              <a:t> in der Geschäftsstelle der PQ-Stelle anforderungs-gerecht aufbewahrt wird. </a:t>
            </a:r>
            <a:r>
              <a:rPr lang="de-DE" u="sng" dirty="0">
                <a:solidFill>
                  <a:schemeClr val="accent1">
                    <a:lumMod val="75000"/>
                  </a:schemeClr>
                </a:solidFill>
                <a:latin typeface="Segoe UI" panose="020B0502040204020203" pitchFamily="34" charset="0"/>
                <a:cs typeface="Segoe UI" panose="020B0502040204020203" pitchFamily="34" charset="0"/>
              </a:rPr>
              <a:t>Die Betriebsbegeher der PQ-Stelle haben jeweils ein eigenes Schallpegelmessgerät, welches regelmäßig mit dem Referenzgerät der PQ-Stelle abgeglichen wird.</a:t>
            </a:r>
            <a:r>
              <a:rPr lang="de-DE" dirty="0">
                <a:solidFill>
                  <a:schemeClr val="accent1">
                    <a:lumMod val="75000"/>
                  </a:schemeClr>
                </a:solidFill>
                <a:latin typeface="Segoe UI" panose="020B0502040204020203" pitchFamily="34" charset="0"/>
                <a:cs typeface="Segoe UI" panose="020B0502040204020203" pitchFamily="34" charset="0"/>
              </a:rPr>
              <a:t> Es dürfen nur Geräte eingesetzt werden, die dieselben Werte  wie das Referenzgerät angeben.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18</a:t>
            </a:fld>
            <a:endParaRPr lang="de-DE"/>
          </a:p>
        </p:txBody>
      </p:sp>
    </p:spTree>
    <p:extLst>
      <p:ext uri="{BB962C8B-B14F-4D97-AF65-F5344CB8AC3E}">
        <p14:creationId xmlns:p14="http://schemas.microsoft.com/office/powerpoint/2010/main" val="15032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85000" lnSpcReduction="20000"/>
          </a:bodyPr>
          <a:lstStyle/>
          <a:p>
            <a:pPr marL="457200" indent="-457200" algn="just">
              <a:lnSpc>
                <a:spcPct val="120000"/>
              </a:lnSpc>
              <a:spcBef>
                <a:spcPts val="0"/>
              </a:spcBef>
              <a:buFont typeface="+mj-lt"/>
              <a:buAutoNum type="arabicPeriod" startAt="3"/>
            </a:pPr>
            <a:r>
              <a:rPr lang="de-DE" dirty="0">
                <a:solidFill>
                  <a:schemeClr val="accent1">
                    <a:lumMod val="75000"/>
                  </a:schemeClr>
                </a:solidFill>
                <a:latin typeface="Segoe UI" panose="020B0502040204020203" pitchFamily="34" charset="0"/>
                <a:cs typeface="Segoe UI" panose="020B0502040204020203" pitchFamily="34" charset="0"/>
              </a:rPr>
              <a:t>Die PQ-Stelle hat in einer </a:t>
            </a:r>
            <a:r>
              <a:rPr lang="de-DE" u="sng" dirty="0">
                <a:solidFill>
                  <a:schemeClr val="accent1">
                    <a:lumMod val="75000"/>
                  </a:schemeClr>
                </a:solidFill>
                <a:latin typeface="Segoe UI" panose="020B0502040204020203" pitchFamily="34" charset="0"/>
                <a:cs typeface="Segoe UI" panose="020B0502040204020203" pitchFamily="34" charset="0"/>
              </a:rPr>
              <a:t>Verfahrensanweisung</a:t>
            </a:r>
            <a:r>
              <a:rPr lang="de-DE" dirty="0">
                <a:solidFill>
                  <a:schemeClr val="accent1">
                    <a:lumMod val="75000"/>
                  </a:schemeClr>
                </a:solidFill>
                <a:latin typeface="Segoe UI" panose="020B0502040204020203" pitchFamily="34" charset="0"/>
                <a:cs typeface="Segoe UI" panose="020B0502040204020203" pitchFamily="34" charset="0"/>
              </a:rPr>
              <a:t> oder Arbeitsanweisung (wie auch immer benannt) zu beschreiben, wie die Messungen vor Ort durchgeführt werden sollen. Dabei ist zu berücksichtigen: </a:t>
            </a:r>
          </a:p>
          <a:p>
            <a:pPr algn="just">
              <a:lnSpc>
                <a:spcPct val="12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marL="457200" indent="-457200" algn="just">
              <a:lnSpc>
                <a:spcPct val="120000"/>
              </a:lnSpc>
              <a:spcBef>
                <a:spcPts val="0"/>
              </a:spcBef>
              <a:buFont typeface="+mj-lt"/>
              <a:buAutoNum type="alphaLcParenR"/>
            </a:pPr>
            <a:r>
              <a:rPr lang="de-DE" dirty="0">
                <a:solidFill>
                  <a:schemeClr val="accent1">
                    <a:lumMod val="75000"/>
                  </a:schemeClr>
                </a:solidFill>
                <a:latin typeface="Segoe UI" panose="020B0502040204020203" pitchFamily="34" charset="0"/>
                <a:cs typeface="Segoe UI" panose="020B0502040204020203" pitchFamily="34" charset="0"/>
              </a:rPr>
              <a:t>Es muss </a:t>
            </a:r>
            <a:r>
              <a:rPr lang="de-DE" u="sng" dirty="0">
                <a:solidFill>
                  <a:schemeClr val="accent1">
                    <a:lumMod val="75000"/>
                  </a:schemeClr>
                </a:solidFill>
                <a:latin typeface="Segoe UI" panose="020B0502040204020203" pitchFamily="34" charset="0"/>
                <a:cs typeface="Segoe UI" panose="020B0502040204020203" pitchFamily="34" charset="0"/>
              </a:rPr>
              <a:t>vor der Messung eine Funktionsprüfung </a:t>
            </a:r>
            <a:r>
              <a:rPr lang="de-DE" dirty="0">
                <a:solidFill>
                  <a:schemeClr val="accent1">
                    <a:lumMod val="75000"/>
                  </a:schemeClr>
                </a:solidFill>
                <a:latin typeface="Segoe UI" panose="020B0502040204020203" pitchFamily="34" charset="0"/>
                <a:cs typeface="Segoe UI" panose="020B0502040204020203" pitchFamily="34" charset="0"/>
              </a:rPr>
              <a:t>des Messgeräts durchgeführt werden (diese ist in einer Verfahrensanweisung zu beschreiben). </a:t>
            </a:r>
          </a:p>
          <a:p>
            <a:pPr marL="457200" indent="-457200" algn="just">
              <a:lnSpc>
                <a:spcPct val="120000"/>
              </a:lnSpc>
              <a:spcBef>
                <a:spcPts val="0"/>
              </a:spcBef>
              <a:buFont typeface="+mj-lt"/>
              <a:buAutoNum type="alphaLcParenR"/>
            </a:pPr>
            <a:r>
              <a:rPr lang="de-DE" dirty="0">
                <a:solidFill>
                  <a:schemeClr val="accent1">
                    <a:lumMod val="75000"/>
                  </a:schemeClr>
                </a:solidFill>
                <a:latin typeface="Segoe UI" panose="020B0502040204020203" pitchFamily="34" charset="0"/>
                <a:cs typeface="Segoe UI" panose="020B0502040204020203" pitchFamily="34" charset="0"/>
              </a:rPr>
              <a:t>Es muss eine geeignete Geräuschquelle bei der Prüfung verwendet werden (bspw. sog. „weißes Rauschen“, das eine einheitliche Lautstärke über den gesamten Frequenzbereich garantiert). </a:t>
            </a:r>
          </a:p>
          <a:p>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19</a:t>
            </a:fld>
            <a:endParaRPr lang="de-DE"/>
          </a:p>
        </p:txBody>
      </p:sp>
    </p:spTree>
    <p:extLst>
      <p:ext uri="{BB962C8B-B14F-4D97-AF65-F5344CB8AC3E}">
        <p14:creationId xmlns:p14="http://schemas.microsoft.com/office/powerpoint/2010/main" val="1642526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75815A-9DF6-4183-A569-A48C70359D0D}"/>
              </a:ext>
            </a:extLst>
          </p:cNvPr>
          <p:cNvSpPr>
            <a:spLocks noGrp="1"/>
          </p:cNvSpPr>
          <p:nvPr>
            <p:ph type="title"/>
          </p:nvPr>
        </p:nvSpPr>
        <p:spPr>
          <a:xfrm>
            <a:off x="507492" y="5418669"/>
            <a:ext cx="8065008" cy="602620"/>
          </a:xfrm>
        </p:spPr>
        <p:txBody>
          <a:bodyPr>
            <a:noAutofit/>
          </a:bodyPr>
          <a:lstStyle/>
          <a:p>
            <a:r>
              <a:rPr lang="de-DE" sz="2400" dirty="0">
                <a:solidFill>
                  <a:schemeClr val="accent1"/>
                </a:solidFill>
                <a:latin typeface="Segoe UI" panose="020B0502040204020203" pitchFamily="34" charset="0"/>
                <a:cs typeface="Segoe UI" panose="020B0502040204020203" pitchFamily="34" charset="0"/>
              </a:rPr>
              <a:t>ERFA 2 FÜR BETRIEBSBEGEHRINNEN UND BETRIEBSBEBEGHER</a:t>
            </a:r>
          </a:p>
        </p:txBody>
      </p:sp>
      <p:pic>
        <p:nvPicPr>
          <p:cNvPr id="6" name="Bildplatzhalter 5">
            <a:extLst>
              <a:ext uri="{FF2B5EF4-FFF2-40B4-BE49-F238E27FC236}">
                <a16:creationId xmlns:a16="http://schemas.microsoft.com/office/drawing/2014/main" id="{7B44FF97-56BD-4F86-BE30-613E7B9C53F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2769" r="12769"/>
          <a:stretch>
            <a:fillRect/>
          </a:stretch>
        </p:blipFill>
        <p:spPr>
          <a:xfrm>
            <a:off x="0" y="43859"/>
            <a:ext cx="9144000" cy="5330952"/>
          </a:xfrm>
        </p:spPr>
      </p:pic>
      <p:sp>
        <p:nvSpPr>
          <p:cNvPr id="3" name="Inhaltsplatzhalter 2">
            <a:extLst>
              <a:ext uri="{FF2B5EF4-FFF2-40B4-BE49-F238E27FC236}">
                <a16:creationId xmlns:a16="http://schemas.microsoft.com/office/drawing/2014/main" id="{B9B54721-AF16-418F-96C8-C6CC12B7A740}"/>
              </a:ext>
            </a:extLst>
          </p:cNvPr>
          <p:cNvSpPr>
            <a:spLocks noGrp="1"/>
          </p:cNvSpPr>
          <p:nvPr>
            <p:ph type="body" sz="half" idx="2"/>
          </p:nvPr>
        </p:nvSpPr>
        <p:spPr>
          <a:xfrm>
            <a:off x="507492" y="6109005"/>
            <a:ext cx="6922008" cy="334129"/>
          </a:xfrm>
        </p:spPr>
        <p:txBody>
          <a:bodyPr>
            <a:normAutofit fontScale="25000" lnSpcReduction="20000"/>
          </a:bodyPr>
          <a:lstStyle/>
          <a:p>
            <a:endParaRPr lang="de-DE" dirty="0"/>
          </a:p>
          <a:p>
            <a:r>
              <a:rPr lang="de-DE" sz="9600" dirty="0">
                <a:solidFill>
                  <a:schemeClr val="accent1"/>
                </a:solidFill>
                <a:latin typeface="Segoe UI" panose="020B0502040204020203" pitchFamily="34" charset="0"/>
                <a:cs typeface="Segoe UI" panose="020B0502040204020203" pitchFamily="34" charset="0"/>
              </a:rPr>
              <a:t>Dezember 2025</a:t>
            </a:r>
          </a:p>
        </p:txBody>
      </p:sp>
      <p:sp>
        <p:nvSpPr>
          <p:cNvPr id="4" name="Foliennummernplatzhalter 3">
            <a:extLst>
              <a:ext uri="{FF2B5EF4-FFF2-40B4-BE49-F238E27FC236}">
                <a16:creationId xmlns:a16="http://schemas.microsoft.com/office/drawing/2014/main" id="{B5D1C528-D849-421E-AD41-CDBE074D0984}"/>
              </a:ext>
            </a:extLst>
          </p:cNvPr>
          <p:cNvSpPr>
            <a:spLocks noGrp="1"/>
          </p:cNvSpPr>
          <p:nvPr>
            <p:ph type="sldNum" sz="quarter" idx="12"/>
          </p:nvPr>
        </p:nvSpPr>
        <p:spPr/>
        <p:txBody>
          <a:bodyPr/>
          <a:lstStyle/>
          <a:p>
            <a:fld id="{821D7045-001D-427F-8781-3ACF9C218005}" type="slidenum">
              <a:rPr lang="de-DE" smtClean="0"/>
              <a:pPr/>
              <a:t>2</a:t>
            </a:fld>
            <a:endParaRPr lang="de-DE" dirty="0"/>
          </a:p>
        </p:txBody>
      </p:sp>
      <p:sp>
        <p:nvSpPr>
          <p:cNvPr id="5" name="Rechteck 4">
            <a:extLst>
              <a:ext uri="{FF2B5EF4-FFF2-40B4-BE49-F238E27FC236}">
                <a16:creationId xmlns:a16="http://schemas.microsoft.com/office/drawing/2014/main" id="{3804F30B-65A6-F5DD-8562-C41CEA24A0A2}"/>
              </a:ext>
            </a:extLst>
          </p:cNvPr>
          <p:cNvSpPr/>
          <p:nvPr/>
        </p:nvSpPr>
        <p:spPr>
          <a:xfrm>
            <a:off x="1259632" y="2204864"/>
            <a:ext cx="6912768" cy="1994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2">
                    <a:lumMod val="10000"/>
                    <a:lumOff val="90000"/>
                  </a:schemeClr>
                </a:solidFill>
                <a:latin typeface="Segoe UI" panose="020B0502040204020203" pitchFamily="34" charset="0"/>
                <a:cs typeface="Segoe UI" panose="020B0502040204020203" pitchFamily="34" charset="0"/>
              </a:rPr>
              <a:t>VERTRAULICH</a:t>
            </a:r>
          </a:p>
        </p:txBody>
      </p:sp>
    </p:spTree>
    <p:extLst>
      <p:ext uri="{BB962C8B-B14F-4D97-AF65-F5344CB8AC3E}">
        <p14:creationId xmlns:p14="http://schemas.microsoft.com/office/powerpoint/2010/main" val="812368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marL="457200" indent="-457200" algn="just">
              <a:lnSpc>
                <a:spcPct val="120000"/>
              </a:lnSpc>
              <a:spcBef>
                <a:spcPts val="0"/>
              </a:spcBef>
              <a:buFont typeface="+mj-lt"/>
              <a:buAutoNum type="alphaLcParenR" startAt="3"/>
            </a:pPr>
            <a:r>
              <a:rPr lang="de-DE" dirty="0">
                <a:solidFill>
                  <a:schemeClr val="accent1">
                    <a:lumMod val="75000"/>
                  </a:schemeClr>
                </a:solidFill>
                <a:latin typeface="Segoe UI" panose="020B0502040204020203" pitchFamily="34" charset="0"/>
                <a:cs typeface="Segoe UI" panose="020B0502040204020203" pitchFamily="34" charset="0"/>
              </a:rPr>
              <a:t>Die Geräuschquelle wird auf eine von der PQ-Stelle/dem Betriebsbegeher bestimmte Lautstärke eingestellt. Die gewählte Lautstärke muss ein praxistaugliches Ergebnis liefern und vor Ort befindliche Besonderheiten berücksichtigen. </a:t>
            </a:r>
            <a:r>
              <a:rPr lang="de-DE" u="sng" dirty="0">
                <a:solidFill>
                  <a:schemeClr val="accent1">
                    <a:lumMod val="75000"/>
                  </a:schemeClr>
                </a:solidFill>
                <a:latin typeface="Segoe UI" panose="020B0502040204020203" pitchFamily="34" charset="0"/>
                <a:cs typeface="Segoe UI" panose="020B0502040204020203" pitchFamily="34" charset="0"/>
              </a:rPr>
              <a:t>Üblich ist ein Bereich zwischen 60 und 80 dB/A. </a:t>
            </a:r>
          </a:p>
          <a:p>
            <a:pPr marL="457200" indent="-457200" algn="just">
              <a:lnSpc>
                <a:spcPct val="120000"/>
              </a:lnSpc>
              <a:spcBef>
                <a:spcPts val="0"/>
              </a:spcBef>
              <a:buFont typeface="+mj-lt"/>
              <a:buAutoNum type="alphaLcParenR" startAt="3"/>
            </a:pPr>
            <a:r>
              <a:rPr lang="de-DE" dirty="0">
                <a:solidFill>
                  <a:schemeClr val="accent1">
                    <a:lumMod val="75000"/>
                  </a:schemeClr>
                </a:solidFill>
                <a:latin typeface="Segoe UI" panose="020B0502040204020203" pitchFamily="34" charset="0"/>
                <a:cs typeface="Segoe UI" panose="020B0502040204020203" pitchFamily="34" charset="0"/>
              </a:rPr>
              <a:t>Eine erste Messung wird bei aktiver Geräuschquelle vor dem Anpassraum vorgenommen. </a:t>
            </a:r>
          </a:p>
          <a:p>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20</a:t>
            </a:fld>
            <a:endParaRPr lang="de-DE"/>
          </a:p>
        </p:txBody>
      </p:sp>
    </p:spTree>
    <p:extLst>
      <p:ext uri="{BB962C8B-B14F-4D97-AF65-F5344CB8AC3E}">
        <p14:creationId xmlns:p14="http://schemas.microsoft.com/office/powerpoint/2010/main" val="2246149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5B37A-144D-E40B-8F03-D5BCBD9402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E3F2802-0149-8222-21FD-274B8A5FBA24}"/>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4CFC46CC-5AB2-587D-7AD5-A17E6DDBA668}"/>
              </a:ext>
            </a:extLst>
          </p:cNvPr>
          <p:cNvSpPr>
            <a:spLocks noGrp="1"/>
          </p:cNvSpPr>
          <p:nvPr>
            <p:ph idx="1"/>
          </p:nvPr>
        </p:nvSpPr>
        <p:spPr/>
        <p:txBody>
          <a:bodyPr>
            <a:normAutofit/>
          </a:bodyPr>
          <a:lstStyle/>
          <a:p>
            <a:pPr marL="457200" indent="-457200" algn="just">
              <a:lnSpc>
                <a:spcPct val="120000"/>
              </a:lnSpc>
              <a:spcBef>
                <a:spcPts val="0"/>
              </a:spcBef>
              <a:buFont typeface="+mj-lt"/>
              <a:buAutoNum type="alphaLcParenR" startAt="5"/>
            </a:pPr>
            <a:r>
              <a:rPr lang="de-DE" dirty="0">
                <a:solidFill>
                  <a:schemeClr val="accent1">
                    <a:lumMod val="75000"/>
                  </a:schemeClr>
                </a:solidFill>
                <a:latin typeface="Segoe UI" panose="020B0502040204020203" pitchFamily="34" charset="0"/>
                <a:cs typeface="Segoe UI" panose="020B0502040204020203" pitchFamily="34" charset="0"/>
              </a:rPr>
              <a:t>Eine zweite Messung erfolgt bei laufender Geräuschquelle innerhalb des Anpassraums bei geschlossener Tür. Die Messung hat über einen geeigneten Zeitraum zu erfolgen. Ist der gemessene Wert kleiner als oder gleich 40 dB/A, ist die Prüfung bestanden, andernfalls ist sie nicht bestanden. </a:t>
            </a:r>
          </a:p>
          <a:p>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866FE1F7-6DD6-E827-F81E-2E672EECF379}"/>
              </a:ext>
            </a:extLst>
          </p:cNvPr>
          <p:cNvSpPr>
            <a:spLocks noGrp="1"/>
          </p:cNvSpPr>
          <p:nvPr>
            <p:ph type="sldNum" sz="quarter" idx="12"/>
          </p:nvPr>
        </p:nvSpPr>
        <p:spPr/>
        <p:txBody>
          <a:bodyPr/>
          <a:lstStyle/>
          <a:p>
            <a:fld id="{821D7045-001D-427F-8781-3ACF9C218005}" type="slidenum">
              <a:rPr lang="de-DE" smtClean="0"/>
              <a:pPr/>
              <a:t>21</a:t>
            </a:fld>
            <a:endParaRPr lang="de-DE"/>
          </a:p>
        </p:txBody>
      </p:sp>
    </p:spTree>
    <p:extLst>
      <p:ext uri="{BB962C8B-B14F-4D97-AF65-F5344CB8AC3E}">
        <p14:creationId xmlns:p14="http://schemas.microsoft.com/office/powerpoint/2010/main" val="135148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marL="457200" indent="-457200" algn="just">
              <a:lnSpc>
                <a:spcPct val="110000"/>
              </a:lnSpc>
              <a:spcBef>
                <a:spcPts val="0"/>
              </a:spcBef>
              <a:buFont typeface="+mj-lt"/>
              <a:buAutoNum type="arabicPeriod" startAt="4"/>
            </a:pPr>
            <a:r>
              <a:rPr lang="de-DE" dirty="0">
                <a:solidFill>
                  <a:schemeClr val="accent1">
                    <a:lumMod val="75000"/>
                  </a:schemeClr>
                </a:solidFill>
                <a:latin typeface="Segoe UI" panose="020B0502040204020203" pitchFamily="34" charset="0"/>
                <a:cs typeface="Segoe UI" panose="020B0502040204020203" pitchFamily="34" charset="0"/>
              </a:rPr>
              <a:t>Die PQ-Stelle hat in einer Verfahrens- oder Arbeitsanweisung zu beschreiben, wie die eingesetz-ten Geräte zu lagern und zu transportieren sind. Weiterhin ist zu beschreiben, wie verfahren wird, wenn die Geräte beschädigt werden, da dann der einwandfreie Einsatz der Messgeräte nicht mehr gewährleistet ist. </a:t>
            </a:r>
          </a:p>
          <a:p>
            <a:pPr marL="457200" indent="-457200" algn="just">
              <a:lnSpc>
                <a:spcPct val="110000"/>
              </a:lnSpc>
              <a:spcBef>
                <a:spcPts val="0"/>
              </a:spcBef>
              <a:buFont typeface="+mj-lt"/>
              <a:buAutoNum type="arabicPeriod" startAt="4"/>
            </a:pPr>
            <a:endParaRPr lang="de-DE" dirty="0">
              <a:solidFill>
                <a:schemeClr val="accent1">
                  <a:lumMod val="75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22</a:t>
            </a:fld>
            <a:endParaRPr lang="de-DE"/>
          </a:p>
        </p:txBody>
      </p:sp>
    </p:spTree>
    <p:extLst>
      <p:ext uri="{BB962C8B-B14F-4D97-AF65-F5344CB8AC3E}">
        <p14:creationId xmlns:p14="http://schemas.microsoft.com/office/powerpoint/2010/main" val="256711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CD916-81CD-D332-B5DD-DB5C7E95DB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5A4E343-8532-7353-8EF4-C88DD3BBC0FB}"/>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F57A2846-18D8-0229-9B32-0650BC92106B}"/>
              </a:ext>
            </a:extLst>
          </p:cNvPr>
          <p:cNvSpPr>
            <a:spLocks noGrp="1"/>
          </p:cNvSpPr>
          <p:nvPr>
            <p:ph idx="1"/>
          </p:nvPr>
        </p:nvSpPr>
        <p:spPr/>
        <p:txBody>
          <a:bodyPr>
            <a:normAutofit/>
          </a:bodyPr>
          <a:lstStyle/>
          <a:p>
            <a:pPr algn="just">
              <a:lnSpc>
                <a:spcPct val="11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vorstehenden Ausführungen sind eine Möglichkeit einer belastbaren Messung in diesem Bereich. </a:t>
            </a:r>
          </a:p>
          <a:p>
            <a:pPr algn="just">
              <a:lnSpc>
                <a:spcPct val="110000"/>
              </a:lnSpc>
              <a:spcBef>
                <a:spcPts val="0"/>
              </a:spcBef>
            </a:pPr>
            <a:endParaRPr lang="de-DE" u="sng" dirty="0">
              <a:solidFill>
                <a:schemeClr val="accent1">
                  <a:lumMod val="75000"/>
                </a:schemeClr>
              </a:solidFill>
              <a:latin typeface="Segoe UI" panose="020B0502040204020203" pitchFamily="34" charset="0"/>
              <a:cs typeface="Segoe UI" panose="020B0502040204020203" pitchFamily="34" charset="0"/>
            </a:endParaRPr>
          </a:p>
          <a:p>
            <a:pPr algn="just">
              <a:lnSpc>
                <a:spcPct val="11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Andere technisch plausible Verfahren sind gleichwohl zulässig.“</a:t>
            </a:r>
          </a:p>
        </p:txBody>
      </p:sp>
      <p:sp>
        <p:nvSpPr>
          <p:cNvPr id="4" name="Foliennummernplatzhalter 3">
            <a:extLst>
              <a:ext uri="{FF2B5EF4-FFF2-40B4-BE49-F238E27FC236}">
                <a16:creationId xmlns:a16="http://schemas.microsoft.com/office/drawing/2014/main" id="{A501EAAE-3B0E-7EDB-FFA0-9562E6BBC70A}"/>
              </a:ext>
            </a:extLst>
          </p:cNvPr>
          <p:cNvSpPr>
            <a:spLocks noGrp="1"/>
          </p:cNvSpPr>
          <p:nvPr>
            <p:ph type="sldNum" sz="quarter" idx="12"/>
          </p:nvPr>
        </p:nvSpPr>
        <p:spPr/>
        <p:txBody>
          <a:bodyPr/>
          <a:lstStyle/>
          <a:p>
            <a:fld id="{821D7045-001D-427F-8781-3ACF9C218005}" type="slidenum">
              <a:rPr lang="de-DE" smtClean="0"/>
              <a:pPr/>
              <a:t>23</a:t>
            </a:fld>
            <a:endParaRPr lang="de-DE"/>
          </a:p>
        </p:txBody>
      </p:sp>
    </p:spTree>
    <p:extLst>
      <p:ext uri="{BB962C8B-B14F-4D97-AF65-F5344CB8AC3E}">
        <p14:creationId xmlns:p14="http://schemas.microsoft.com/office/powerpoint/2010/main" val="202343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77500" lnSpcReduction="20000"/>
          </a:bodyPr>
          <a:lstStyle/>
          <a:p>
            <a:pPr marL="0" indent="0" algn="just">
              <a:lnSpc>
                <a:spcPct val="110000"/>
              </a:lnSpc>
              <a:spcBef>
                <a:spcPts val="0"/>
              </a:spcBef>
              <a:buNone/>
            </a:pPr>
            <a:r>
              <a:rPr lang="de-DE" b="1" dirty="0">
                <a:solidFill>
                  <a:schemeClr val="accent1">
                    <a:lumMod val="75000"/>
                  </a:schemeClr>
                </a:solidFill>
                <a:latin typeface="Segoe UI" panose="020B0502040204020203" pitchFamily="34" charset="0"/>
                <a:cs typeface="Segoe UI" panose="020B0502040204020203" pitchFamily="34" charset="0"/>
              </a:rPr>
              <a:t>Aus der VA zur Messung des Störschallpegels, Punkt 5:</a:t>
            </a:r>
          </a:p>
          <a:p>
            <a:pPr marL="0" indent="0" algn="just">
              <a:lnSpc>
                <a:spcPct val="110000"/>
              </a:lnSpc>
              <a:spcBef>
                <a:spcPts val="0"/>
              </a:spcBef>
              <a:buNone/>
            </a:pPr>
            <a:endParaRPr lang="de-DE" b="1" dirty="0">
              <a:solidFill>
                <a:schemeClr val="accent1">
                  <a:lumMod val="75000"/>
                </a:schemeClr>
              </a:solidFill>
              <a:latin typeface="Segoe UI" panose="020B0502040204020203" pitchFamily="34" charset="0"/>
              <a:cs typeface="Segoe UI" panose="020B0502040204020203" pitchFamily="34" charset="0"/>
            </a:endParaRPr>
          </a:p>
          <a:p>
            <a:pPr marL="0" indent="0" algn="just">
              <a:lnSpc>
                <a:spcPct val="110000"/>
              </a:lnSpc>
              <a:spcBef>
                <a:spcPts val="0"/>
              </a:spcBef>
              <a:buNone/>
            </a:pPr>
            <a:r>
              <a:rPr lang="de-DE" dirty="0">
                <a:solidFill>
                  <a:schemeClr val="accent1">
                    <a:lumMod val="75000"/>
                  </a:schemeClr>
                </a:solidFill>
                <a:latin typeface="Segoe UI" panose="020B0502040204020203" pitchFamily="34" charset="0"/>
                <a:cs typeface="Segoe UI" panose="020B0502040204020203" pitchFamily="34" charset="0"/>
              </a:rPr>
              <a:t>(a) Vor der Messung ist eine Funktionsprüfung durchzuführen […].</a:t>
            </a:r>
          </a:p>
          <a:p>
            <a:pPr marL="0" indent="0" algn="just">
              <a:lnSpc>
                <a:spcPct val="110000"/>
              </a:lnSpc>
              <a:spcBef>
                <a:spcPts val="0"/>
              </a:spcBef>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lgn="just">
              <a:lnSpc>
                <a:spcPct val="110000"/>
              </a:lnSpc>
              <a:spcBef>
                <a:spcPts val="0"/>
              </a:spcBef>
              <a:buNone/>
            </a:pPr>
            <a:r>
              <a:rPr lang="de-DE" dirty="0">
                <a:solidFill>
                  <a:schemeClr val="accent1">
                    <a:lumMod val="75000"/>
                  </a:schemeClr>
                </a:solidFill>
                <a:latin typeface="Segoe UI" panose="020B0502040204020203" pitchFamily="34" charset="0"/>
                <a:cs typeface="Segoe UI" panose="020B0502040204020203" pitchFamily="34" charset="0"/>
              </a:rPr>
              <a:t>(b) Messaufbau vor dem Anpassraum:</a:t>
            </a:r>
          </a:p>
          <a:p>
            <a:pPr marL="0" indent="0" algn="just">
              <a:lnSpc>
                <a:spcPct val="110000"/>
              </a:lnSpc>
              <a:spcBef>
                <a:spcPts val="0"/>
              </a:spcBef>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lgn="just">
              <a:lnSpc>
                <a:spcPct val="120000"/>
              </a:lnSpc>
              <a:spcBef>
                <a:spcPts val="0"/>
              </a:spcBef>
              <a:buNone/>
            </a:pPr>
            <a:r>
              <a:rPr lang="de-DE" dirty="0">
                <a:solidFill>
                  <a:schemeClr val="accent1">
                    <a:lumMod val="75000"/>
                  </a:schemeClr>
                </a:solidFill>
                <a:latin typeface="Segoe UI" panose="020B0502040204020203" pitchFamily="34" charset="0"/>
                <a:cs typeface="Segoe UI" panose="020B0502040204020203" pitchFamily="34" charset="0"/>
              </a:rPr>
              <a:t>Eine Schallwiedergabeanlage (z. B. mobiles Endgerät) wird auf den Rand eines Stuhls gelegt, der im Abstand von ca. einem Meter zur Tür des geschlossenen Anpassraums steht. Ein Rauschsignal (weißes Rauschen) wird abgespielt. Die Lautstärke des Rauschsignals wird mit Hilfe des Schallpegelmessgerätes auf den erforderlichen Wert von 60 dB(A) mit einer Toleranz von +2dB(A) eingestellt, sodass an der Türschwelle 60 dB erreicht werden.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24</a:t>
            </a:fld>
            <a:endParaRPr lang="de-DE"/>
          </a:p>
        </p:txBody>
      </p:sp>
    </p:spTree>
    <p:extLst>
      <p:ext uri="{BB962C8B-B14F-4D97-AF65-F5344CB8AC3E}">
        <p14:creationId xmlns:p14="http://schemas.microsoft.com/office/powerpoint/2010/main" val="3317642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25</a:t>
            </a:fld>
            <a:endParaRPr lang="de-DE"/>
          </a:p>
        </p:txBody>
      </p:sp>
      <p:pic>
        <p:nvPicPr>
          <p:cNvPr id="5" name="Grafik 4">
            <a:extLst>
              <a:ext uri="{FF2B5EF4-FFF2-40B4-BE49-F238E27FC236}">
                <a16:creationId xmlns:a16="http://schemas.microsoft.com/office/drawing/2014/main" id="{00B3B968-E4B7-4F81-958F-02DC656B1619}"/>
              </a:ext>
            </a:extLst>
          </p:cNvPr>
          <p:cNvPicPr>
            <a:picLocks noChangeAspect="1"/>
          </p:cNvPicPr>
          <p:nvPr/>
        </p:nvPicPr>
        <p:blipFill>
          <a:blip r:embed="rId2"/>
          <a:stretch>
            <a:fillRect/>
          </a:stretch>
        </p:blipFill>
        <p:spPr>
          <a:xfrm>
            <a:off x="1698826" y="1976906"/>
            <a:ext cx="4663337" cy="3782671"/>
          </a:xfrm>
          <a:prstGeom prst="rect">
            <a:avLst/>
          </a:prstGeom>
        </p:spPr>
      </p:pic>
    </p:spTree>
    <p:extLst>
      <p:ext uri="{BB962C8B-B14F-4D97-AF65-F5344CB8AC3E}">
        <p14:creationId xmlns:p14="http://schemas.microsoft.com/office/powerpoint/2010/main" val="281057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70000" lnSpcReduction="20000"/>
          </a:bodyPr>
          <a:lstStyle/>
          <a:p>
            <a:pPr marL="0" indent="0" algn="just">
              <a:lnSpc>
                <a:spcPct val="120000"/>
              </a:lnSpc>
              <a:spcBef>
                <a:spcPts val="0"/>
              </a:spcBef>
              <a:buNone/>
            </a:pPr>
            <a:r>
              <a:rPr lang="de-DE" b="1" dirty="0">
                <a:solidFill>
                  <a:schemeClr val="accent1">
                    <a:lumMod val="75000"/>
                  </a:schemeClr>
                </a:solidFill>
                <a:latin typeface="Segoe UI" panose="020B0502040204020203" pitchFamily="34" charset="0"/>
                <a:cs typeface="Segoe UI" panose="020B0502040204020203" pitchFamily="34" charset="0"/>
              </a:rPr>
              <a:t>(c) Messaufbau im Anpassraum:</a:t>
            </a:r>
          </a:p>
          <a:p>
            <a:pPr marL="0" indent="0" algn="just">
              <a:lnSpc>
                <a:spcPct val="120000"/>
              </a:lnSpc>
              <a:spcBef>
                <a:spcPts val="0"/>
              </a:spcBef>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lgn="just">
              <a:lnSpc>
                <a:spcPct val="120000"/>
              </a:lnSpc>
              <a:spcBef>
                <a:spcPts val="0"/>
              </a:spcBef>
              <a:buNone/>
            </a:pPr>
            <a:r>
              <a:rPr lang="de-DE" dirty="0">
                <a:solidFill>
                  <a:schemeClr val="accent1">
                    <a:lumMod val="75000"/>
                  </a:schemeClr>
                </a:solidFill>
                <a:latin typeface="Segoe UI" panose="020B0502040204020203" pitchFamily="34" charset="0"/>
                <a:cs typeface="Segoe UI" panose="020B0502040204020203" pitchFamily="34" charset="0"/>
              </a:rPr>
              <a:t>Das Schallpegelmessgerät wird am Platz des Kunden etwa in Ohrhöhe gehalten. Die Messung erfolgt bei geschlossener Tür.</a:t>
            </a:r>
          </a:p>
          <a:p>
            <a:pPr marL="0" indent="0" algn="just">
              <a:lnSpc>
                <a:spcPct val="120000"/>
              </a:lnSpc>
              <a:spcBef>
                <a:spcPts val="0"/>
              </a:spcBef>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lgn="just">
              <a:lnSpc>
                <a:spcPct val="120000"/>
              </a:lnSpc>
              <a:spcBef>
                <a:spcPts val="0"/>
              </a:spcBef>
              <a:buNone/>
            </a:pPr>
            <a:r>
              <a:rPr lang="de-DE" b="1" dirty="0">
                <a:solidFill>
                  <a:schemeClr val="accent1">
                    <a:lumMod val="75000"/>
                  </a:schemeClr>
                </a:solidFill>
                <a:latin typeface="Segoe UI" panose="020B0502040204020203" pitchFamily="34" charset="0"/>
                <a:cs typeface="Segoe UI" panose="020B0502040204020203" pitchFamily="34" charset="0"/>
              </a:rPr>
              <a:t>(d) Messung:</a:t>
            </a:r>
          </a:p>
          <a:p>
            <a:pPr marL="0" indent="0" algn="just">
              <a:lnSpc>
                <a:spcPct val="120000"/>
              </a:lnSpc>
              <a:spcBef>
                <a:spcPts val="0"/>
              </a:spcBef>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lgn="just">
              <a:lnSpc>
                <a:spcPct val="120000"/>
              </a:lnSpc>
              <a:spcBef>
                <a:spcPts val="0"/>
              </a:spcBef>
              <a:buNone/>
            </a:pPr>
            <a:r>
              <a:rPr lang="de-DE" dirty="0">
                <a:solidFill>
                  <a:schemeClr val="accent1">
                    <a:lumMod val="75000"/>
                  </a:schemeClr>
                </a:solidFill>
                <a:latin typeface="Segoe UI" panose="020B0502040204020203" pitchFamily="34" charset="0"/>
                <a:cs typeface="Segoe UI" panose="020B0502040204020203" pitchFamily="34" charset="0"/>
              </a:rPr>
              <a:t>Das Gerät wird </a:t>
            </a:r>
            <a:r>
              <a:rPr lang="de-DE" u="sng" dirty="0">
                <a:solidFill>
                  <a:schemeClr val="accent1">
                    <a:lumMod val="75000"/>
                  </a:schemeClr>
                </a:solidFill>
                <a:latin typeface="Segoe UI" panose="020B0502040204020203" pitchFamily="34" charset="0"/>
                <a:cs typeface="Segoe UI" panose="020B0502040204020203" pitchFamily="34" charset="0"/>
              </a:rPr>
              <a:t>vor der Messung ausgeschaltet</a:t>
            </a:r>
            <a:r>
              <a:rPr lang="de-DE" dirty="0">
                <a:solidFill>
                  <a:schemeClr val="accent1">
                    <a:lumMod val="75000"/>
                  </a:schemeClr>
                </a:solidFill>
                <a:latin typeface="Segoe UI" panose="020B0502040204020203" pitchFamily="34" charset="0"/>
                <a:cs typeface="Segoe UI" panose="020B0502040204020203" pitchFamily="34" charset="0"/>
              </a:rPr>
              <a:t> und erst im geschlossenen Anpassraum wieder angestellt. Die Messung des Störschallpegels erfolgt im Anpassraum im Messbereich „low“ (oder „LO“, ca. 30 bis 80 dB je nach Hersteller), mit der Zeitbewertung „Slow“. Nachdem sich der Wert eingependelt hat, wird über den Zeitraum von 60 Sekunden bei laufender Geräuschquelle vor dem Anpassraum der Störschall gemessen. Der Maximalwert wird in das Betriebsbegehungsprotokoll eingetragen.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26</a:t>
            </a:fld>
            <a:endParaRPr lang="de-DE"/>
          </a:p>
        </p:txBody>
      </p:sp>
    </p:spTree>
    <p:extLst>
      <p:ext uri="{BB962C8B-B14F-4D97-AF65-F5344CB8AC3E}">
        <p14:creationId xmlns:p14="http://schemas.microsoft.com/office/powerpoint/2010/main" val="355275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Ist der gemessene Wert ≤ 40 dB(A), ist die Prüfung bestanden. Liegt der Wert darüber, muss dies im Anmerkungsfeld des Protokolls aufgeführt und das entsprechende Kästchen mit „nein“ angekreuzt werden. </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27</a:t>
            </a:fld>
            <a:endParaRPr lang="de-DE"/>
          </a:p>
        </p:txBody>
      </p:sp>
    </p:spTree>
    <p:extLst>
      <p:ext uri="{BB962C8B-B14F-4D97-AF65-F5344CB8AC3E}">
        <p14:creationId xmlns:p14="http://schemas.microsoft.com/office/powerpoint/2010/main" val="1236347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pic>
        <p:nvPicPr>
          <p:cNvPr id="5" name="Medien1">
            <a:hlinkClick r:id="" action="ppaction://media"/>
            <a:extLst>
              <a:ext uri="{FF2B5EF4-FFF2-40B4-BE49-F238E27FC236}">
                <a16:creationId xmlns:a16="http://schemas.microsoft.com/office/drawing/2014/main" id="{3D168BEC-7794-49DB-AA71-A9EB10FC6C44}"/>
              </a:ext>
            </a:extLst>
          </p:cNvPr>
          <p:cNvPicPr>
            <a:picLocks noGrp="1" noChangeAspect="1"/>
          </p:cNvPicPr>
          <p:nvPr>
            <p:ph idx="1"/>
            <a:videoFile r:link="rId2"/>
            <p:extLst>
              <p:ext uri="{DAA4B4D4-6D71-4841-9C94-3DE7FCFB9230}">
                <p14:media xmlns:p14="http://schemas.microsoft.com/office/powerpoint/2010/main" r:embed="rId1"/>
              </p:ext>
            </p:extLst>
          </p:nvPr>
        </p:nvPicPr>
        <p:blipFill>
          <a:blip r:embed="rId4"/>
          <a:stretch>
            <a:fillRect/>
          </a:stretch>
        </p:blipFill>
        <p:spPr>
          <a:xfrm>
            <a:off x="3525837" y="2048625"/>
            <a:ext cx="2092325" cy="3765550"/>
          </a:xfrm>
        </p:spPr>
      </p:pic>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28</a:t>
            </a:fld>
            <a:endParaRPr lang="de-DE"/>
          </a:p>
        </p:txBody>
      </p:sp>
    </p:spTree>
    <p:extLst>
      <p:ext uri="{BB962C8B-B14F-4D97-AF65-F5344CB8AC3E}">
        <p14:creationId xmlns:p14="http://schemas.microsoft.com/office/powerpoint/2010/main" val="3283387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5100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70000" lnSpcReduction="20000"/>
          </a:bodyPr>
          <a:lstStyle/>
          <a:p>
            <a:pPr algn="just">
              <a:lnSpc>
                <a:spcPct val="12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Evaluierung, zu der die Störschallpegelmessung zählt, muss als Teilschritt des Zertifizierungsverfahrens </a:t>
            </a:r>
            <a:r>
              <a:rPr lang="de-DE" b="1" dirty="0">
                <a:solidFill>
                  <a:schemeClr val="accent1">
                    <a:lumMod val="75000"/>
                  </a:schemeClr>
                </a:solidFill>
                <a:latin typeface="Segoe UI" panose="020B0502040204020203" pitchFamily="34" charset="0"/>
                <a:cs typeface="Segoe UI" panose="020B0502040204020203" pitchFamily="34" charset="0"/>
              </a:rPr>
              <a:t>einheitlich gemäß Verfahrensanweisung </a:t>
            </a:r>
            <a:r>
              <a:rPr lang="de-DE" dirty="0">
                <a:solidFill>
                  <a:schemeClr val="accent1">
                    <a:lumMod val="75000"/>
                  </a:schemeClr>
                </a:solidFill>
                <a:latin typeface="Segoe UI" panose="020B0502040204020203" pitchFamily="34" charset="0"/>
                <a:cs typeface="Segoe UI" panose="020B0502040204020203" pitchFamily="34" charset="0"/>
              </a:rPr>
              <a:t>erfolgen, um auch den in der Norm vorgegebenen Prinzipien der </a:t>
            </a:r>
            <a:r>
              <a:rPr lang="de-DE" u="sng" dirty="0">
                <a:solidFill>
                  <a:schemeClr val="accent1">
                    <a:lumMod val="75000"/>
                  </a:schemeClr>
                </a:solidFill>
                <a:latin typeface="Segoe UI" panose="020B0502040204020203" pitchFamily="34" charset="0"/>
                <a:cs typeface="Segoe UI" panose="020B0502040204020203" pitchFamily="34" charset="0"/>
              </a:rPr>
              <a:t>Unparteilichkeit</a:t>
            </a:r>
            <a:r>
              <a:rPr lang="de-DE" dirty="0">
                <a:solidFill>
                  <a:schemeClr val="accent1">
                    <a:lumMod val="75000"/>
                  </a:schemeClr>
                </a:solidFill>
                <a:latin typeface="Segoe UI" panose="020B0502040204020203" pitchFamily="34" charset="0"/>
                <a:cs typeface="Segoe UI" panose="020B0502040204020203" pitchFamily="34" charset="0"/>
              </a:rPr>
              <a:t> und der </a:t>
            </a:r>
            <a:r>
              <a:rPr lang="de-DE" u="sng" dirty="0">
                <a:solidFill>
                  <a:schemeClr val="accent1">
                    <a:lumMod val="75000"/>
                  </a:schemeClr>
                </a:solidFill>
                <a:latin typeface="Segoe UI" panose="020B0502040204020203" pitchFamily="34" charset="0"/>
                <a:cs typeface="Segoe UI" panose="020B0502040204020203" pitchFamily="34" charset="0"/>
              </a:rPr>
              <a:t>Nichtdiskrimierung</a:t>
            </a:r>
            <a:r>
              <a:rPr lang="de-DE" dirty="0">
                <a:solidFill>
                  <a:schemeClr val="accent1">
                    <a:lumMod val="75000"/>
                  </a:schemeClr>
                </a:solidFill>
                <a:latin typeface="Segoe UI" panose="020B0502040204020203" pitchFamily="34" charset="0"/>
                <a:cs typeface="Segoe UI" panose="020B0502040204020203" pitchFamily="34" charset="0"/>
              </a:rPr>
              <a:t> zu entsprechen.</a:t>
            </a:r>
          </a:p>
          <a:p>
            <a:pPr algn="just">
              <a:lnSpc>
                <a:spcPct val="12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2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VA zur Messung des Störschalls dient unter anderem dem Ziel, die Ergebnisse aus den Messungen </a:t>
            </a:r>
            <a:r>
              <a:rPr lang="de-DE" u="sng" dirty="0">
                <a:solidFill>
                  <a:schemeClr val="accent1">
                    <a:lumMod val="75000"/>
                  </a:schemeClr>
                </a:solidFill>
                <a:latin typeface="Segoe UI" panose="020B0502040204020203" pitchFamily="34" charset="0"/>
                <a:cs typeface="Segoe UI" panose="020B0502040204020203" pitchFamily="34" charset="0"/>
              </a:rPr>
              <a:t>vergleichbar</a:t>
            </a:r>
            <a:r>
              <a:rPr lang="de-DE" dirty="0">
                <a:solidFill>
                  <a:schemeClr val="accent1">
                    <a:lumMod val="75000"/>
                  </a:schemeClr>
                </a:solidFill>
                <a:latin typeface="Segoe UI" panose="020B0502040204020203" pitchFamily="34" charset="0"/>
                <a:cs typeface="Segoe UI" panose="020B0502040204020203" pitchFamily="34" charset="0"/>
              </a:rPr>
              <a:t> zu machen (vgl. belastbare Prüfung gemäß FAQ der </a:t>
            </a:r>
            <a:r>
              <a:rPr lang="de-DE" dirty="0" err="1">
                <a:solidFill>
                  <a:schemeClr val="accent1">
                    <a:lumMod val="75000"/>
                  </a:schemeClr>
                </a:solidFill>
                <a:latin typeface="Segoe UI" panose="020B0502040204020203" pitchFamily="34" charset="0"/>
                <a:cs typeface="Segoe UI" panose="020B0502040204020203" pitchFamily="34" charset="0"/>
              </a:rPr>
              <a:t>DAkkS</a:t>
            </a:r>
            <a:r>
              <a:rPr lang="de-DE" dirty="0">
                <a:solidFill>
                  <a:schemeClr val="accent1">
                    <a:lumMod val="75000"/>
                  </a:schemeClr>
                </a:solidFill>
                <a:latin typeface="Segoe UI" panose="020B0502040204020203" pitchFamily="34" charset="0"/>
                <a:cs typeface="Segoe UI" panose="020B0502040204020203" pitchFamily="34" charset="0"/>
              </a:rPr>
              <a:t>), sodass Leistungserbringer durch die Anwendung unterschiedlicher Messmethoden weder bevorteilt noch benachteiligt werden.</a:t>
            </a:r>
          </a:p>
          <a:p>
            <a:pPr algn="just">
              <a:lnSpc>
                <a:spcPct val="12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2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Eine Restmessunsicherheit lässt sich jedoch nicht vermeiden, ist aber zu vertreten.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29</a:t>
            </a:fld>
            <a:endParaRPr lang="de-DE"/>
          </a:p>
        </p:txBody>
      </p:sp>
    </p:spTree>
    <p:extLst>
      <p:ext uri="{BB962C8B-B14F-4D97-AF65-F5344CB8AC3E}">
        <p14:creationId xmlns:p14="http://schemas.microsoft.com/office/powerpoint/2010/main" val="353673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3791B-FD19-19A1-E5D4-96D360272708}"/>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KONTAKT</a:t>
            </a:r>
          </a:p>
        </p:txBody>
      </p:sp>
      <p:sp>
        <p:nvSpPr>
          <p:cNvPr id="3" name="Inhaltsplatzhalter 2">
            <a:extLst>
              <a:ext uri="{FF2B5EF4-FFF2-40B4-BE49-F238E27FC236}">
                <a16:creationId xmlns:a16="http://schemas.microsoft.com/office/drawing/2014/main" id="{80FC97DD-D7EF-B7FC-4230-B0DAF4C495BF}"/>
              </a:ext>
            </a:extLst>
          </p:cNvPr>
          <p:cNvSpPr>
            <a:spLocks noGrp="1"/>
          </p:cNvSpPr>
          <p:nvPr>
            <p:ph idx="1"/>
          </p:nvPr>
        </p:nvSpPr>
        <p:spPr/>
        <p:txBody>
          <a:bodyPr/>
          <a:lstStyle/>
          <a:p>
            <a:pPr algn="just">
              <a:lnSpc>
                <a:spcPct val="100000"/>
              </a:lnSpc>
              <a:spcBef>
                <a:spcPts val="0"/>
              </a:spcBef>
            </a:pPr>
            <a:r>
              <a:rPr lang="de-DE" sz="2800" dirty="0">
                <a:solidFill>
                  <a:schemeClr val="accent1">
                    <a:lumMod val="75000"/>
                  </a:schemeClr>
                </a:solidFill>
                <a:latin typeface="Segoe UI" panose="020B0502040204020203" pitchFamily="34" charset="0"/>
                <a:cs typeface="Segoe UI" panose="020B0502040204020203" pitchFamily="34" charset="0"/>
              </a:rPr>
              <a:t>Bei Fragen oder im Verlauf des </a:t>
            </a:r>
            <a:r>
              <a:rPr lang="de-DE" sz="2800" dirty="0" err="1">
                <a:solidFill>
                  <a:schemeClr val="accent1">
                    <a:lumMod val="75000"/>
                  </a:schemeClr>
                </a:solidFill>
                <a:latin typeface="Segoe UI" panose="020B0502040204020203" pitchFamily="34" charset="0"/>
                <a:cs typeface="Segoe UI" panose="020B0502040204020203" pitchFamily="34" charset="0"/>
              </a:rPr>
              <a:t>Erfas</a:t>
            </a:r>
            <a:r>
              <a:rPr lang="de-DE" sz="2800" dirty="0">
                <a:solidFill>
                  <a:schemeClr val="accent1">
                    <a:lumMod val="75000"/>
                  </a:schemeClr>
                </a:solidFill>
                <a:latin typeface="Segoe UI" panose="020B0502040204020203" pitchFamily="34" charset="0"/>
                <a:cs typeface="Segoe UI" panose="020B0502040204020203" pitchFamily="34" charset="0"/>
              </a:rPr>
              <a:t> auf-tauchenden technischen Schwierigkeiten bitte Frau Drechsler kontaktieren:</a:t>
            </a:r>
          </a:p>
          <a:p>
            <a:endParaRPr lang="de-DE" sz="2800" dirty="0">
              <a:latin typeface="Segoe UI" panose="020B0502040204020203" pitchFamily="34" charset="0"/>
              <a:cs typeface="Segoe UI" panose="020B0502040204020203" pitchFamily="34" charset="0"/>
            </a:endParaRPr>
          </a:p>
          <a:p>
            <a:r>
              <a:rPr lang="de-DE" sz="2400" dirty="0">
                <a:solidFill>
                  <a:srgbClr val="00B0F0"/>
                </a:solidFill>
                <a:latin typeface="Segoe UI" panose="020B0502040204020203" pitchFamily="34" charset="0"/>
                <a:cs typeface="Segoe UI" panose="020B0502040204020203" pitchFamily="34" charset="0"/>
                <a:hlinkClick r:id="rId2">
                  <a:extLst>
                    <a:ext uri="{A12FA001-AC4F-418D-AE19-62706E023703}">
                      <ahyp:hlinkClr xmlns:ahyp="http://schemas.microsoft.com/office/drawing/2018/hyperlinkcolor" val="tx"/>
                    </a:ext>
                  </a:extLst>
                </a:hlinkClick>
              </a:rPr>
              <a:t>drechsler@praeq.de</a:t>
            </a:r>
            <a:endParaRPr lang="de-DE" sz="2400" dirty="0">
              <a:solidFill>
                <a:srgbClr val="00B0F0"/>
              </a:solidFill>
              <a:latin typeface="Segoe UI" panose="020B0502040204020203" pitchFamily="34" charset="0"/>
              <a:cs typeface="Segoe UI" panose="020B0502040204020203" pitchFamily="34" charset="0"/>
            </a:endParaRPr>
          </a:p>
          <a:p>
            <a:endParaRPr lang="de-DE" dirty="0"/>
          </a:p>
        </p:txBody>
      </p:sp>
      <p:sp>
        <p:nvSpPr>
          <p:cNvPr id="4" name="Foliennummernplatzhalter 3">
            <a:extLst>
              <a:ext uri="{FF2B5EF4-FFF2-40B4-BE49-F238E27FC236}">
                <a16:creationId xmlns:a16="http://schemas.microsoft.com/office/drawing/2014/main" id="{EA77EF1C-BD34-698D-91EA-EE62C47F37FF}"/>
              </a:ext>
            </a:extLst>
          </p:cNvPr>
          <p:cNvSpPr>
            <a:spLocks noGrp="1"/>
          </p:cNvSpPr>
          <p:nvPr>
            <p:ph type="sldNum" sz="quarter" idx="12"/>
          </p:nvPr>
        </p:nvSpPr>
        <p:spPr/>
        <p:txBody>
          <a:bodyPr/>
          <a:lstStyle/>
          <a:p>
            <a:fld id="{821D7045-001D-427F-8781-3ACF9C218005}" type="slidenum">
              <a:rPr lang="de-DE" smtClean="0"/>
              <a:pPr/>
              <a:t>3</a:t>
            </a:fld>
            <a:endParaRPr lang="de-DE"/>
          </a:p>
        </p:txBody>
      </p:sp>
    </p:spTree>
    <p:extLst>
      <p:ext uri="{BB962C8B-B14F-4D97-AF65-F5344CB8AC3E}">
        <p14:creationId xmlns:p14="http://schemas.microsoft.com/office/powerpoint/2010/main" val="1243927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85000" lnSpcReduction="10000"/>
          </a:bodyPr>
          <a:lstStyle/>
          <a:p>
            <a:pPr>
              <a:lnSpc>
                <a:spcPct val="12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DIN EN ISO/IEC 17065</a:t>
            </a:r>
          </a:p>
          <a:p>
            <a:pPr>
              <a:lnSpc>
                <a:spcPct val="12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A.2 Unparteilichkeit </a:t>
            </a:r>
          </a:p>
          <a:p>
            <a:pPr algn="just">
              <a:lnSpc>
                <a:spcPct val="120000"/>
              </a:lnSpc>
              <a:spcBef>
                <a:spcPts val="0"/>
              </a:spcBef>
            </a:pPr>
            <a:r>
              <a:rPr lang="de-DE" i="1" dirty="0">
                <a:solidFill>
                  <a:schemeClr val="accent1">
                    <a:lumMod val="75000"/>
                  </a:schemeClr>
                </a:solidFill>
                <a:latin typeface="Segoe UI" panose="020B0502040204020203" pitchFamily="34" charset="0"/>
                <a:cs typeface="Segoe UI" panose="020B0502040204020203" pitchFamily="34" charset="0"/>
              </a:rPr>
              <a:t>A.2.1 Um Vertrauen in ihre Tätigkeiten und ihre Ergebnisse zu schaffen, ist es für die Zertifizierungsstellen und ihr Personal erforderlich, </a:t>
            </a:r>
            <a:r>
              <a:rPr lang="de-DE" i="1" u="sng" dirty="0">
                <a:solidFill>
                  <a:schemeClr val="accent1">
                    <a:lumMod val="75000"/>
                  </a:schemeClr>
                </a:solidFill>
                <a:latin typeface="Segoe UI" panose="020B0502040204020203" pitchFamily="34" charset="0"/>
                <a:cs typeface="Segoe UI" panose="020B0502040204020203" pitchFamily="34" charset="0"/>
              </a:rPr>
              <a:t>unparteiisch zu sein und als unparteiisch empfunden zu werden. </a:t>
            </a:r>
          </a:p>
          <a:p>
            <a:pPr algn="just">
              <a:lnSpc>
                <a:spcPct val="120000"/>
              </a:lnSpc>
              <a:spcBef>
                <a:spcPts val="0"/>
              </a:spcBef>
            </a:pPr>
            <a:endParaRPr lang="de-DE" i="1" u="sng" dirty="0">
              <a:solidFill>
                <a:schemeClr val="accent1">
                  <a:lumMod val="75000"/>
                </a:schemeClr>
              </a:solidFill>
              <a:latin typeface="Segoe UI" panose="020B0502040204020203" pitchFamily="34" charset="0"/>
              <a:cs typeface="Segoe UI" panose="020B0502040204020203" pitchFamily="34" charset="0"/>
            </a:endParaRPr>
          </a:p>
          <a:p>
            <a:pPr algn="just">
              <a:lnSpc>
                <a:spcPct val="12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In der Unparteilichkeitsanalyse werden alle möglichen Gefahren, die die Unparteilichkeit der </a:t>
            </a:r>
            <a:r>
              <a:rPr lang="de-DE" dirty="0" err="1">
                <a:solidFill>
                  <a:schemeClr val="accent1">
                    <a:lumMod val="75000"/>
                  </a:schemeClr>
                </a:solidFill>
                <a:latin typeface="Segoe UI" panose="020B0502040204020203" pitchFamily="34" charset="0"/>
                <a:cs typeface="Segoe UI" panose="020B0502040204020203" pitchFamily="34" charset="0"/>
              </a:rPr>
              <a:t>präQ</a:t>
            </a:r>
            <a:r>
              <a:rPr lang="de-DE" dirty="0">
                <a:solidFill>
                  <a:schemeClr val="accent1">
                    <a:lumMod val="75000"/>
                  </a:schemeClr>
                </a:solidFill>
                <a:latin typeface="Segoe UI" panose="020B0502040204020203" pitchFamily="34" charset="0"/>
                <a:cs typeface="Segoe UI" panose="020B0502040204020203" pitchFamily="34" charset="0"/>
              </a:rPr>
              <a:t> gefährden könnten, analysiert und Maßnahmen zur Reduzierung oder Ausschaltung der Gefährdung festgelegt.</a:t>
            </a:r>
          </a:p>
          <a:p>
            <a:endParaRPr lang="de-DE" dirty="0"/>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30</a:t>
            </a:fld>
            <a:endParaRPr lang="de-DE"/>
          </a:p>
        </p:txBody>
      </p:sp>
    </p:spTree>
    <p:extLst>
      <p:ext uri="{BB962C8B-B14F-4D97-AF65-F5344CB8AC3E}">
        <p14:creationId xmlns:p14="http://schemas.microsoft.com/office/powerpoint/2010/main" val="2840160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5.2 Mechanismus zur Sicherung der Unparteilichkeit </a:t>
            </a:r>
            <a:endParaRPr lang="de-DE" i="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5.2.1 </a:t>
            </a:r>
            <a:r>
              <a:rPr lang="de-DE" i="1" dirty="0">
                <a:solidFill>
                  <a:schemeClr val="accent1">
                    <a:lumMod val="75000"/>
                  </a:schemeClr>
                </a:solidFill>
                <a:latin typeface="Segoe UI" panose="020B0502040204020203" pitchFamily="34" charset="0"/>
                <a:cs typeface="Segoe UI" panose="020B0502040204020203" pitchFamily="34" charset="0"/>
              </a:rPr>
              <a:t>Die Zertifizierungsstelle muss einen Mechanismus zur Sicherung ihrer Unparteilichkeit haben.</a:t>
            </a:r>
          </a:p>
          <a:p>
            <a:pPr algn="just">
              <a:lnSpc>
                <a:spcPct val="100000"/>
              </a:lnSpc>
              <a:spcBef>
                <a:spcPts val="0"/>
              </a:spcBef>
            </a:pPr>
            <a:endParaRPr lang="de-DE" i="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Einmal jährlich trifft sich der Beirat als Mechanismus zur Sicherung der Unparteilichkeit, um die Unparteilichkeit der </a:t>
            </a:r>
            <a:r>
              <a:rPr lang="de-DE" dirty="0" err="1">
                <a:solidFill>
                  <a:schemeClr val="accent1">
                    <a:lumMod val="75000"/>
                  </a:schemeClr>
                </a:solidFill>
                <a:latin typeface="Segoe UI" panose="020B0502040204020203" pitchFamily="34" charset="0"/>
                <a:cs typeface="Segoe UI" panose="020B0502040204020203" pitchFamily="34" charset="0"/>
              </a:rPr>
              <a:t>präQ</a:t>
            </a:r>
            <a:r>
              <a:rPr lang="de-DE" dirty="0">
                <a:solidFill>
                  <a:schemeClr val="accent1">
                    <a:lumMod val="75000"/>
                  </a:schemeClr>
                </a:solidFill>
                <a:latin typeface="Segoe UI" panose="020B0502040204020203" pitchFamily="34" charset="0"/>
                <a:cs typeface="Segoe UI" panose="020B0502040204020203" pitchFamily="34" charset="0"/>
              </a:rPr>
              <a:t> festzustellen.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31</a:t>
            </a:fld>
            <a:endParaRPr lang="de-DE"/>
          </a:p>
        </p:txBody>
      </p:sp>
    </p:spTree>
    <p:extLst>
      <p:ext uri="{BB962C8B-B14F-4D97-AF65-F5344CB8AC3E}">
        <p14:creationId xmlns:p14="http://schemas.microsoft.com/office/powerpoint/2010/main" val="278226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4.4 Nicht diskriminierende Bedingungen </a:t>
            </a:r>
            <a:endParaRPr lang="de-DE" i="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4.4.1 </a:t>
            </a:r>
            <a:r>
              <a:rPr lang="de-DE" i="1" dirty="0">
                <a:solidFill>
                  <a:schemeClr val="accent1">
                    <a:lumMod val="75000"/>
                  </a:schemeClr>
                </a:solidFill>
                <a:latin typeface="Segoe UI" panose="020B0502040204020203" pitchFamily="34" charset="0"/>
                <a:cs typeface="Segoe UI" panose="020B0502040204020203" pitchFamily="34" charset="0"/>
              </a:rPr>
              <a:t>Die grundsätzlichen Regelungen und Verfahren, im Rahmen derer die Zertifizierungsstelle tätig ist, sowie ihre Verwaltung dürfen </a:t>
            </a:r>
            <a:r>
              <a:rPr lang="de-DE" i="1" u="sng" dirty="0">
                <a:solidFill>
                  <a:schemeClr val="accent1">
                    <a:lumMod val="75000"/>
                  </a:schemeClr>
                </a:solidFill>
                <a:latin typeface="Segoe UI" panose="020B0502040204020203" pitchFamily="34" charset="0"/>
                <a:cs typeface="Segoe UI" panose="020B0502040204020203" pitchFamily="34" charset="0"/>
              </a:rPr>
              <a:t>nicht diskriminierend </a:t>
            </a:r>
            <a:r>
              <a:rPr lang="de-DE" i="1" dirty="0">
                <a:solidFill>
                  <a:schemeClr val="accent1">
                    <a:lumMod val="75000"/>
                  </a:schemeClr>
                </a:solidFill>
                <a:latin typeface="Segoe UI" panose="020B0502040204020203" pitchFamily="34" charset="0"/>
                <a:cs typeface="Segoe UI" panose="020B0502040204020203" pitchFamily="34" charset="0"/>
              </a:rPr>
              <a:t>sein. </a:t>
            </a:r>
          </a:p>
          <a:p>
            <a:pPr algn="just">
              <a:lnSpc>
                <a:spcPct val="100000"/>
              </a:lnSpc>
              <a:spcBef>
                <a:spcPts val="0"/>
              </a:spcBef>
            </a:pPr>
            <a:r>
              <a:rPr lang="de-DE" b="1" i="1" dirty="0">
                <a:solidFill>
                  <a:schemeClr val="accent1">
                    <a:lumMod val="75000"/>
                  </a:schemeClr>
                </a:solidFill>
                <a:latin typeface="Segoe UI" panose="020B0502040204020203" pitchFamily="34" charset="0"/>
                <a:cs typeface="Segoe UI" panose="020B0502040204020203" pitchFamily="34" charset="0"/>
              </a:rPr>
              <a:t>4.4.3 </a:t>
            </a:r>
            <a:r>
              <a:rPr lang="de-DE" i="1" dirty="0">
                <a:solidFill>
                  <a:schemeClr val="accent1">
                    <a:lumMod val="75000"/>
                  </a:schemeClr>
                </a:solidFill>
                <a:latin typeface="Segoe UI" panose="020B0502040204020203" pitchFamily="34" charset="0"/>
                <a:cs typeface="Segoe UI" panose="020B0502040204020203" pitchFamily="34" charset="0"/>
              </a:rPr>
              <a:t>Der Zugang zum Zertifizierungsprozess darf weder von der Größe des Kunden oder von der Mitgliedschaft in einer Vereinigung oder Gruppe abhängig sein, noch darf die Zertifizierung von der Anzahl der bereits erteilten Zertifizierungen abhängen. </a:t>
            </a:r>
            <a:r>
              <a:rPr lang="de-DE" i="1" u="sng" dirty="0">
                <a:solidFill>
                  <a:schemeClr val="accent1">
                    <a:lumMod val="75000"/>
                  </a:schemeClr>
                </a:solidFill>
                <a:latin typeface="Segoe UI" panose="020B0502040204020203" pitchFamily="34" charset="0"/>
                <a:cs typeface="Segoe UI" panose="020B0502040204020203" pitchFamily="34" charset="0"/>
              </a:rPr>
              <a:t>Es darf keine unlauteren </a:t>
            </a:r>
            <a:r>
              <a:rPr lang="de-DE" i="1" dirty="0">
                <a:solidFill>
                  <a:schemeClr val="accent1">
                    <a:lumMod val="75000"/>
                  </a:schemeClr>
                </a:solidFill>
                <a:latin typeface="Segoe UI" panose="020B0502040204020203" pitchFamily="34" charset="0"/>
                <a:cs typeface="Segoe UI" panose="020B0502040204020203" pitchFamily="34" charset="0"/>
              </a:rPr>
              <a:t>finanziellen oder andere </a:t>
            </a:r>
            <a:r>
              <a:rPr lang="de-DE" i="1" u="sng" dirty="0">
                <a:solidFill>
                  <a:schemeClr val="accent1">
                    <a:lumMod val="75000"/>
                  </a:schemeClr>
                </a:solidFill>
                <a:latin typeface="Segoe UI" panose="020B0502040204020203" pitchFamily="34" charset="0"/>
                <a:cs typeface="Segoe UI" panose="020B0502040204020203" pitchFamily="34" charset="0"/>
              </a:rPr>
              <a:t>Bedingungen geben</a:t>
            </a:r>
            <a:r>
              <a:rPr lang="de-DE" i="1" dirty="0">
                <a:solidFill>
                  <a:schemeClr val="accent1">
                    <a:lumMod val="75000"/>
                  </a:schemeClr>
                </a:solidFill>
                <a:latin typeface="Segoe UI" panose="020B0502040204020203" pitchFamily="34" charset="0"/>
                <a:cs typeface="Segoe UI" panose="020B0502040204020203" pitchFamily="34" charset="0"/>
              </a:rPr>
              <a: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32</a:t>
            </a:fld>
            <a:endParaRPr lang="de-DE"/>
          </a:p>
        </p:txBody>
      </p:sp>
    </p:spTree>
    <p:extLst>
      <p:ext uri="{BB962C8B-B14F-4D97-AF65-F5344CB8AC3E}">
        <p14:creationId xmlns:p14="http://schemas.microsoft.com/office/powerpoint/2010/main" val="1012833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2. Störschallpegelmessung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Aus: DIN EN ISO/IEC 17065: </a:t>
            </a: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„Das übergeordnete Ziel der Zertifizierung von Produkten, Prozessen oder Dienstleistungen besteht darin, allen Beteiligten Vertrauen darin zu geben, dass ein Produkt, Prozess oder eine Dienstleistung festgelegte Anforderungen erfüllt. Der Wert der Zertifizierung ist der Grad des Vertrauens, der durch einen unparteiischen und kompetenten Nachweis der Erfüllung festgelegter Anforderungen durch eine dritte Seite vermittelt wird.“</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33</a:t>
            </a:fld>
            <a:endParaRPr lang="de-DE"/>
          </a:p>
        </p:txBody>
      </p:sp>
    </p:spTree>
    <p:extLst>
      <p:ext uri="{BB962C8B-B14F-4D97-AF65-F5344CB8AC3E}">
        <p14:creationId xmlns:p14="http://schemas.microsoft.com/office/powerpoint/2010/main" val="324768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r>
              <a:rPr lang="de-DE" sz="6000" dirty="0">
                <a:latin typeface="Segoe UI" panose="020B0502040204020203" pitchFamily="34" charset="0"/>
                <a:cs typeface="Segoe UI" panose="020B0502040204020203" pitchFamily="34" charset="0"/>
              </a:rPr>
              <a:t>3. Auftragsbestätigung/</a:t>
            </a:r>
            <a:br>
              <a:rPr lang="de-DE" sz="6000" dirty="0">
                <a:latin typeface="Segoe UI" panose="020B0502040204020203" pitchFamily="34" charset="0"/>
                <a:cs typeface="Segoe UI" panose="020B0502040204020203" pitchFamily="34" charset="0"/>
              </a:rPr>
            </a:br>
            <a:r>
              <a:rPr lang="de-DE" sz="6000" dirty="0">
                <a:latin typeface="Segoe UI" panose="020B0502040204020203" pitchFamily="34" charset="0"/>
                <a:cs typeface="Segoe UI" panose="020B0502040204020203" pitchFamily="34" charset="0"/>
              </a:rPr>
              <a:t>Sonstiges</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34</a:t>
            </a:fld>
            <a:endParaRPr lang="de-DE"/>
          </a:p>
        </p:txBody>
      </p:sp>
    </p:spTree>
    <p:extLst>
      <p:ext uri="{BB962C8B-B14F-4D97-AF65-F5344CB8AC3E}">
        <p14:creationId xmlns:p14="http://schemas.microsoft.com/office/powerpoint/2010/main" val="1888582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Auftragsbestätigung</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Bitte denken Sie daran, uns die Terminbestätigungen (Auftragsbestätigung und Unparteilichkeitserklärung) VOR dem Begehungstermin zu schicken. </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Eine E-Mail ist leider nicht ausreichend. </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a:t>
            </a:r>
            <a:r>
              <a:rPr lang="de-DE" dirty="0" err="1">
                <a:solidFill>
                  <a:schemeClr val="accent1">
                    <a:lumMod val="75000"/>
                  </a:schemeClr>
                </a:solidFill>
                <a:latin typeface="Segoe UI" panose="020B0502040204020203" pitchFamily="34" charset="0"/>
                <a:cs typeface="Segoe UI" panose="020B0502040204020203" pitchFamily="34" charset="0"/>
              </a:rPr>
              <a:t>DAkkS</a:t>
            </a:r>
            <a:r>
              <a:rPr lang="de-DE" dirty="0">
                <a:solidFill>
                  <a:schemeClr val="accent1">
                    <a:lumMod val="75000"/>
                  </a:schemeClr>
                </a:solidFill>
                <a:latin typeface="Segoe UI" panose="020B0502040204020203" pitchFamily="34" charset="0"/>
                <a:cs typeface="Segoe UI" panose="020B0502040204020203" pitchFamily="34" charset="0"/>
              </a:rPr>
              <a:t> prüft bei ihren Begutachtungen regelhaft, ob die Auftrags- und Unparteilichkeitserklärungen vorliegen und gleicht die Angaben mit denen auf dem Protokoll ab. </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35</a:t>
            </a:fld>
            <a:endParaRPr lang="de-DE"/>
          </a:p>
        </p:txBody>
      </p:sp>
    </p:spTree>
    <p:extLst>
      <p:ext uri="{BB962C8B-B14F-4D97-AF65-F5344CB8AC3E}">
        <p14:creationId xmlns:p14="http://schemas.microsoft.com/office/powerpoint/2010/main" val="333427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1DDE4-F546-D831-0D02-CE5F70288A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AD7AA7-7F4C-BA17-1F1D-2E084C927243}"/>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Sonstiges</a:t>
            </a:r>
          </a:p>
        </p:txBody>
      </p:sp>
      <p:sp>
        <p:nvSpPr>
          <p:cNvPr id="3" name="Inhaltsplatzhalter 2">
            <a:extLst>
              <a:ext uri="{FF2B5EF4-FFF2-40B4-BE49-F238E27FC236}">
                <a16:creationId xmlns:a16="http://schemas.microsoft.com/office/drawing/2014/main" id="{B246AB29-8055-9A16-D0F5-2D53A8903178}"/>
              </a:ext>
            </a:extLst>
          </p:cNvPr>
          <p:cNvSpPr>
            <a:spLocks noGrp="1"/>
          </p:cNvSpPr>
          <p:nvPr>
            <p:ph idx="1"/>
          </p:nvPr>
        </p:nvSpPr>
        <p:spPr/>
        <p:txBody>
          <a:bodyPr>
            <a:normAutofit fontScale="92500" lnSpcReduction="20000"/>
          </a:bodyPr>
          <a:lstStyle/>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Backenpinzette: hier gibt es verschiedene Modelle</a:t>
            </a:r>
          </a:p>
          <a:p>
            <a:pPr algn="just">
              <a:lnSpc>
                <a:spcPct val="110000"/>
              </a:lnSpc>
              <a:spcBef>
                <a:spcPts val="0"/>
              </a:spcBef>
              <a:buFont typeface="Arial" panose="020B0604020202020204" pitchFamily="34" charset="0"/>
              <a:buChar char="•"/>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bitte keine konkreten Empfehlungen aussprechen, z. B. Sie benötigen </a:t>
            </a:r>
            <a:r>
              <a:rPr lang="de-DE" dirty="0" err="1">
                <a:solidFill>
                  <a:schemeClr val="accent1">
                    <a:lumMod val="75000"/>
                  </a:schemeClr>
                </a:solidFill>
                <a:latin typeface="Segoe UI" panose="020B0502040204020203" pitchFamily="34" charset="0"/>
                <a:cs typeface="Segoe UI" panose="020B0502040204020203" pitchFamily="34" charset="0"/>
              </a:rPr>
              <a:t>xy</a:t>
            </a:r>
            <a:r>
              <a:rPr lang="de-DE" dirty="0">
                <a:solidFill>
                  <a:schemeClr val="accent1">
                    <a:lumMod val="75000"/>
                  </a:schemeClr>
                </a:solidFill>
                <a:latin typeface="Segoe UI" panose="020B0502040204020203" pitchFamily="34" charset="0"/>
                <a:cs typeface="Segoe UI" panose="020B0502040204020203" pitchFamily="34" charset="0"/>
              </a:rPr>
              <a:t> von der Firma z</a:t>
            </a:r>
          </a:p>
          <a:p>
            <a:pPr algn="just">
              <a:lnSpc>
                <a:spcPct val="110000"/>
              </a:lnSpc>
              <a:spcBef>
                <a:spcPts val="0"/>
              </a:spcBef>
              <a:buFont typeface="Arial" panose="020B0604020202020204" pitchFamily="34" charset="0"/>
              <a:buChar char="•"/>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bitte keine Nachforderungen an den Leistungserbringer direkt  stellen, Nichtkonformitäten bitte lediglich im Protokoll vermerken. Die Sachbearbeitung kümmert sich darum, Nachforderungen müssen von uns nach einer bestimmten VA dokumentiert werden, was auch festgelegte Fristen betrifft.</a:t>
            </a:r>
          </a:p>
          <a:p>
            <a:pPr algn="just">
              <a:lnSpc>
                <a:spcPct val="110000"/>
              </a:lnSpc>
              <a:spcBef>
                <a:spcPts val="0"/>
              </a:spcBef>
              <a:buFont typeface="Arial" panose="020B0604020202020204" pitchFamily="34" charset="0"/>
              <a:buChar char="•"/>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Schallpegelmesser</a:t>
            </a:r>
          </a:p>
          <a:p>
            <a:pPr algn="just">
              <a:lnSpc>
                <a:spcPct val="100000"/>
              </a:lnSpc>
              <a:spcBef>
                <a:spcPts val="0"/>
              </a:spcBef>
              <a:buFont typeface="Arial" panose="020B0604020202020204" pitchFamily="34" charset="0"/>
              <a:buChar char="•"/>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buFont typeface="Arial" panose="020B0604020202020204" pitchFamily="34" charset="0"/>
              <a:buChar char="•"/>
            </a:pPr>
            <a:endParaRPr lang="de-DE" dirty="0">
              <a:solidFill>
                <a:schemeClr val="accent1">
                  <a:lumMod val="75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C82BD51B-DDA5-077A-893E-806C132D4FEE}"/>
              </a:ext>
            </a:extLst>
          </p:cNvPr>
          <p:cNvSpPr>
            <a:spLocks noGrp="1"/>
          </p:cNvSpPr>
          <p:nvPr>
            <p:ph type="sldNum" sz="quarter" idx="12"/>
          </p:nvPr>
        </p:nvSpPr>
        <p:spPr/>
        <p:txBody>
          <a:bodyPr/>
          <a:lstStyle/>
          <a:p>
            <a:fld id="{821D7045-001D-427F-8781-3ACF9C218005}" type="slidenum">
              <a:rPr lang="de-DE" smtClean="0"/>
              <a:pPr/>
              <a:t>36</a:t>
            </a:fld>
            <a:endParaRPr lang="de-DE"/>
          </a:p>
        </p:txBody>
      </p:sp>
      <p:pic>
        <p:nvPicPr>
          <p:cNvPr id="6" name="Grafik 5">
            <a:extLst>
              <a:ext uri="{FF2B5EF4-FFF2-40B4-BE49-F238E27FC236}">
                <a16:creationId xmlns:a16="http://schemas.microsoft.com/office/drawing/2014/main" id="{A87D4C7F-768C-3660-2F01-828F40343549}"/>
              </a:ext>
            </a:extLst>
          </p:cNvPr>
          <p:cNvPicPr>
            <a:picLocks noChangeAspect="1"/>
          </p:cNvPicPr>
          <p:nvPr/>
        </p:nvPicPr>
        <p:blipFill>
          <a:blip r:embed="rId2"/>
          <a:stretch>
            <a:fillRect/>
          </a:stretch>
        </p:blipFill>
        <p:spPr>
          <a:xfrm>
            <a:off x="3563888" y="5377221"/>
            <a:ext cx="3550056" cy="905053"/>
          </a:xfrm>
          <a:prstGeom prst="rect">
            <a:avLst/>
          </a:prstGeom>
        </p:spPr>
      </p:pic>
    </p:spTree>
    <p:extLst>
      <p:ext uri="{BB962C8B-B14F-4D97-AF65-F5344CB8AC3E}">
        <p14:creationId xmlns:p14="http://schemas.microsoft.com/office/powerpoint/2010/main" val="187647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3. Sonstiges</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marL="0" indent="0">
              <a:buNone/>
            </a:pPr>
            <a:r>
              <a:rPr lang="de-DE" dirty="0">
                <a:solidFill>
                  <a:schemeClr val="accent1">
                    <a:lumMod val="75000"/>
                  </a:schemeClr>
                </a:solidFill>
                <a:latin typeface="Segoe UI" panose="020B0502040204020203" pitchFamily="34" charset="0"/>
                <a:cs typeface="Segoe UI" panose="020B0502040204020203" pitchFamily="34" charset="0"/>
              </a:rPr>
              <a:t>Wir suchen noch Optiker, die </a:t>
            </a:r>
            <a:r>
              <a:rPr lang="de-DE" dirty="0" err="1">
                <a:solidFill>
                  <a:schemeClr val="accent1">
                    <a:lumMod val="75000"/>
                  </a:schemeClr>
                </a:solidFill>
                <a:latin typeface="Segoe UI" panose="020B0502040204020203" pitchFamily="34" charset="0"/>
                <a:cs typeface="Segoe UI" panose="020B0502040204020203" pitchFamily="34" charset="0"/>
              </a:rPr>
              <a:t>Begeher</a:t>
            </a:r>
            <a:r>
              <a:rPr lang="de-DE" dirty="0">
                <a:solidFill>
                  <a:schemeClr val="accent1">
                    <a:lumMod val="75000"/>
                  </a:schemeClr>
                </a:solidFill>
                <a:latin typeface="Segoe UI" panose="020B0502040204020203" pitchFamily="34" charset="0"/>
                <a:cs typeface="Segoe UI" panose="020B0502040204020203" pitchFamily="34" charset="0"/>
              </a:rPr>
              <a:t> werden möchten.</a:t>
            </a:r>
          </a:p>
          <a:p>
            <a:pPr marL="0" indent="0">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buNone/>
            </a:pPr>
            <a:r>
              <a:rPr lang="de-DE" dirty="0">
                <a:solidFill>
                  <a:schemeClr val="accent1">
                    <a:lumMod val="75000"/>
                  </a:schemeClr>
                </a:solidFill>
                <a:latin typeface="Segoe UI" panose="020B0502040204020203" pitchFamily="34" charset="0"/>
                <a:cs typeface="Segoe UI" panose="020B0502040204020203" pitchFamily="34" charset="0"/>
              </a:rPr>
              <a:t>Und wir benötigen noch Monitoring-</a:t>
            </a:r>
            <a:r>
              <a:rPr lang="de-DE" dirty="0" err="1">
                <a:solidFill>
                  <a:schemeClr val="accent1">
                    <a:lumMod val="75000"/>
                  </a:schemeClr>
                </a:solidFill>
                <a:latin typeface="Segoe UI" panose="020B0502040204020203" pitchFamily="34" charset="0"/>
                <a:cs typeface="Segoe UI" panose="020B0502040204020203" pitchFamily="34" charset="0"/>
              </a:rPr>
              <a:t>Begeher</a:t>
            </a:r>
            <a:r>
              <a:rPr lang="de-DE" dirty="0">
                <a:solidFill>
                  <a:schemeClr val="accent1">
                    <a:lumMod val="75000"/>
                  </a:schemeClr>
                </a:solidFill>
                <a:latin typeface="Segoe UI" panose="020B0502040204020203" pitchFamily="34" charset="0"/>
                <a:cs typeface="Segoe UI" panose="020B0502040204020203" pitchFamily="34" charset="0"/>
              </a:rPr>
              <a:t>.</a:t>
            </a:r>
          </a:p>
          <a:p>
            <a:pPr marL="0" indent="0">
              <a:buNone/>
            </a:pPr>
            <a:endParaRPr lang="de-DE" dirty="0">
              <a:solidFill>
                <a:schemeClr val="accent1">
                  <a:lumMod val="75000"/>
                </a:schemeClr>
              </a:solidFill>
              <a:latin typeface="Segoe UI" panose="020B0502040204020203" pitchFamily="34" charset="0"/>
              <a:cs typeface="Segoe UI" panose="020B0502040204020203" pitchFamily="34" charset="0"/>
            </a:endParaRPr>
          </a:p>
          <a:p>
            <a:pPr marL="0" indent="0">
              <a:buNone/>
            </a:pPr>
            <a:r>
              <a:rPr lang="de-DE" dirty="0">
                <a:solidFill>
                  <a:schemeClr val="accent1">
                    <a:lumMod val="75000"/>
                  </a:schemeClr>
                </a:solidFill>
                <a:latin typeface="Segoe UI" panose="020B0502040204020203" pitchFamily="34" charset="0"/>
                <a:cs typeface="Segoe UI" panose="020B0502040204020203" pitchFamily="34" charset="0"/>
              </a:rPr>
              <a:t>Bei Interesse bitte bei Frau Fischer melden.</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37</a:t>
            </a:fld>
            <a:endParaRPr lang="de-DE"/>
          </a:p>
        </p:txBody>
      </p:sp>
    </p:spTree>
    <p:extLst>
      <p:ext uri="{BB962C8B-B14F-4D97-AF65-F5344CB8AC3E}">
        <p14:creationId xmlns:p14="http://schemas.microsoft.com/office/powerpoint/2010/main" val="369874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r>
              <a:rPr lang="de-DE" sz="6000" dirty="0">
                <a:latin typeface="Segoe UI" panose="020B0502040204020203" pitchFamily="34" charset="0"/>
                <a:cs typeface="Segoe UI" panose="020B0502040204020203" pitchFamily="34" charset="0"/>
              </a:rPr>
              <a:t>4. Rechnungsformulare</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38</a:t>
            </a:fld>
            <a:endParaRPr lang="de-DE"/>
          </a:p>
        </p:txBody>
      </p:sp>
    </p:spTree>
    <p:extLst>
      <p:ext uri="{BB962C8B-B14F-4D97-AF65-F5344CB8AC3E}">
        <p14:creationId xmlns:p14="http://schemas.microsoft.com/office/powerpoint/2010/main" val="7688439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4. Rechnungsformulare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fontScale="92500"/>
          </a:bodyPr>
          <a:lstStyle/>
          <a:p>
            <a:pPr algn="just">
              <a:lnSpc>
                <a:spcPct val="12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Wenn sie unsere (von der Buchhaltung akzeptierten) </a:t>
            </a:r>
            <a:r>
              <a:rPr lang="de-DE" dirty="0">
                <a:solidFill>
                  <a:schemeClr val="accent1">
                    <a:lumMod val="75000"/>
                  </a:schemeClr>
                </a:solidFill>
                <a:latin typeface="Segoe UI" panose="020B0502040204020203" pitchFamily="34" charset="0"/>
                <a:cs typeface="Segoe UI" panose="020B0502040204020203" pitchFamily="34" charset="0"/>
                <a:hlinkClick r:id="rId2" action="ppaction://hlinkfile">
                  <a:extLst>
                    <a:ext uri="{A12FA001-AC4F-418D-AE19-62706E023703}">
                      <ahyp:hlinkClr xmlns:ahyp="http://schemas.microsoft.com/office/drawing/2018/hyperlinkcolor" val="tx"/>
                    </a:ext>
                  </a:extLst>
                </a:hlinkClick>
              </a:rPr>
              <a:t>Rechnungsformulare</a:t>
            </a:r>
            <a:r>
              <a:rPr lang="de-DE" dirty="0">
                <a:solidFill>
                  <a:schemeClr val="accent1">
                    <a:lumMod val="75000"/>
                  </a:schemeClr>
                </a:solidFill>
                <a:latin typeface="Segoe UI" panose="020B0502040204020203" pitchFamily="34" charset="0"/>
                <a:cs typeface="Segoe UI" panose="020B0502040204020203" pitchFamily="34" charset="0"/>
              </a:rPr>
              <a:t> verwenden, bitten wir Sie, diese nicht abzuändern, d. h. keine Zeilen zu löschen oder hinzuzufügen oder Beschriftungen/Bezeichnungen zu ändern. </a:t>
            </a:r>
          </a:p>
          <a:p>
            <a:pPr algn="just">
              <a:lnSpc>
                <a:spcPct val="12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2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Unsere Excel-Formulare enthalten eine Formel, die automatisch nach Eintragung der Gesamt-Kilometer den Betrag errechnet. Das heißt, sie müssen lediglich Ihre ermittelten Gesamt-Kilometer in das entsprechende Feld eintragen. </a:t>
            </a:r>
          </a:p>
          <a:p>
            <a:pPr algn="just">
              <a:lnSpc>
                <a:spcPct val="120000"/>
              </a:lnSpc>
              <a:spcBef>
                <a:spcPts val="0"/>
              </a:spcBef>
            </a:pPr>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39</a:t>
            </a:fld>
            <a:endParaRPr lang="de-DE"/>
          </a:p>
        </p:txBody>
      </p:sp>
    </p:spTree>
    <p:extLst>
      <p:ext uri="{BB962C8B-B14F-4D97-AF65-F5344CB8AC3E}">
        <p14:creationId xmlns:p14="http://schemas.microsoft.com/office/powerpoint/2010/main" val="38833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D8E034C-DD14-4F7E-9A8B-D092AF713606}"/>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THEMEN</a:t>
            </a:r>
          </a:p>
        </p:txBody>
      </p:sp>
      <p:sp>
        <p:nvSpPr>
          <p:cNvPr id="6" name="Inhaltsplatzhalter 5">
            <a:extLst>
              <a:ext uri="{FF2B5EF4-FFF2-40B4-BE49-F238E27FC236}">
                <a16:creationId xmlns:a16="http://schemas.microsoft.com/office/drawing/2014/main" id="{665B733F-47AF-411F-A581-893A3327D47C}"/>
              </a:ext>
            </a:extLst>
          </p:cNvPr>
          <p:cNvSpPr>
            <a:spLocks noGrp="1"/>
          </p:cNvSpPr>
          <p:nvPr>
            <p:ph idx="1"/>
          </p:nvPr>
        </p:nvSpPr>
        <p:spPr/>
        <p:txBody>
          <a:bodyPr>
            <a:normAutofit/>
          </a:bodyPr>
          <a:lstStyle/>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Allgemeines zur präQ</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Störschallpegelmessung</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Auftragsbestätigung/Sonstiges</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Rechnungsformulare</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Kundenzufriedenheit</a:t>
            </a:r>
          </a:p>
          <a:p>
            <a:pPr marL="457200" indent="-457200">
              <a:lnSpc>
                <a:spcPct val="120000"/>
              </a:lnSpc>
              <a:buFont typeface="+mj-lt"/>
              <a:buAutoNum type="arabicPeriod"/>
            </a:pPr>
            <a:r>
              <a:rPr lang="de-DE" dirty="0">
                <a:solidFill>
                  <a:schemeClr val="accent1">
                    <a:lumMod val="75000"/>
                  </a:schemeClr>
                </a:solidFill>
                <a:latin typeface="Segoe UI" panose="020B0502040204020203" pitchFamily="34" charset="0"/>
                <a:cs typeface="Segoe UI" panose="020B0502040204020203" pitchFamily="34" charset="0"/>
              </a:rPr>
              <a:t>Fragen und Anregungen </a:t>
            </a:r>
          </a:p>
        </p:txBody>
      </p:sp>
      <p:sp>
        <p:nvSpPr>
          <p:cNvPr id="2" name="Foliennummernplatzhalter 1">
            <a:extLst>
              <a:ext uri="{FF2B5EF4-FFF2-40B4-BE49-F238E27FC236}">
                <a16:creationId xmlns:a16="http://schemas.microsoft.com/office/drawing/2014/main" id="{E0CA5415-EBED-48C0-8A8E-EC7C331087A6}"/>
              </a:ext>
            </a:extLst>
          </p:cNvPr>
          <p:cNvSpPr>
            <a:spLocks noGrp="1"/>
          </p:cNvSpPr>
          <p:nvPr>
            <p:ph type="sldNum" sz="quarter" idx="12"/>
          </p:nvPr>
        </p:nvSpPr>
        <p:spPr/>
        <p:txBody>
          <a:bodyPr/>
          <a:lstStyle/>
          <a:p>
            <a:fld id="{821D7045-001D-427F-8781-3ACF9C218005}" type="slidenum">
              <a:rPr lang="de-DE" smtClean="0"/>
              <a:pPr/>
              <a:t>4</a:t>
            </a:fld>
            <a:endParaRPr lang="de-DE"/>
          </a:p>
        </p:txBody>
      </p:sp>
    </p:spTree>
    <p:extLst>
      <p:ext uri="{BB962C8B-B14F-4D97-AF65-F5344CB8AC3E}">
        <p14:creationId xmlns:p14="http://schemas.microsoft.com/office/powerpoint/2010/main" val="132750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4. Rechnungsformulare</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20000"/>
              </a:lnSpc>
              <a:spcBef>
                <a:spcPts val="0"/>
              </a:spcBef>
            </a:pPr>
            <a:r>
              <a:rPr lang="de-DE" dirty="0">
                <a:latin typeface="Segoe UI" panose="020B0502040204020203" pitchFamily="34" charset="0"/>
                <a:cs typeface="Segoe UI" panose="020B0502040204020203" pitchFamily="34" charset="0"/>
              </a:rPr>
              <a:t> </a:t>
            </a:r>
          </a:p>
          <a:p>
            <a:pPr algn="just">
              <a:lnSpc>
                <a:spcPct val="120000"/>
              </a:lnSpc>
              <a:spcBef>
                <a:spcPts val="0"/>
              </a:spcBef>
            </a:pPr>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40</a:t>
            </a:fld>
            <a:endParaRPr lang="de-DE"/>
          </a:p>
        </p:txBody>
      </p:sp>
      <p:pic>
        <p:nvPicPr>
          <p:cNvPr id="5" name="Grafik 4">
            <a:extLst>
              <a:ext uri="{FF2B5EF4-FFF2-40B4-BE49-F238E27FC236}">
                <a16:creationId xmlns:a16="http://schemas.microsoft.com/office/drawing/2014/main" id="{9E9F5EE4-0B99-463C-9D5E-3F9511FBFD0A}"/>
              </a:ext>
            </a:extLst>
          </p:cNvPr>
          <p:cNvPicPr>
            <a:picLocks noChangeAspect="1"/>
          </p:cNvPicPr>
          <p:nvPr/>
        </p:nvPicPr>
        <p:blipFill>
          <a:blip r:embed="rId2"/>
          <a:stretch>
            <a:fillRect/>
          </a:stretch>
        </p:blipFill>
        <p:spPr>
          <a:xfrm>
            <a:off x="1221605" y="2373408"/>
            <a:ext cx="6636495" cy="3240663"/>
          </a:xfrm>
          <a:prstGeom prst="rect">
            <a:avLst/>
          </a:prstGeom>
        </p:spPr>
      </p:pic>
    </p:spTree>
    <p:extLst>
      <p:ext uri="{BB962C8B-B14F-4D97-AF65-F5344CB8AC3E}">
        <p14:creationId xmlns:p14="http://schemas.microsoft.com/office/powerpoint/2010/main" val="1570103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r>
              <a:rPr lang="de-DE" sz="6000" dirty="0">
                <a:latin typeface="Segoe UI" panose="020B0502040204020203" pitchFamily="34" charset="0"/>
                <a:cs typeface="Segoe UI" panose="020B0502040204020203" pitchFamily="34" charset="0"/>
              </a:rPr>
              <a:t>5. Kundenzufriedenheit</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41</a:t>
            </a:fld>
            <a:endParaRPr lang="de-DE"/>
          </a:p>
        </p:txBody>
      </p:sp>
    </p:spTree>
    <p:extLst>
      <p:ext uri="{BB962C8B-B14F-4D97-AF65-F5344CB8AC3E}">
        <p14:creationId xmlns:p14="http://schemas.microsoft.com/office/powerpoint/2010/main" val="42844367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5. Kundenzufriedenheit</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42</a:t>
            </a:fld>
            <a:endParaRPr lang="de-DE"/>
          </a:p>
        </p:txBody>
      </p:sp>
      <p:graphicFrame>
        <p:nvGraphicFramePr>
          <p:cNvPr id="5" name="Inhaltsplatzhalter 4">
            <a:extLst>
              <a:ext uri="{FF2B5EF4-FFF2-40B4-BE49-F238E27FC236}">
                <a16:creationId xmlns:a16="http://schemas.microsoft.com/office/drawing/2014/main" id="{D5C7A31C-CE07-44B8-BED4-F6E3176978BA}"/>
              </a:ext>
            </a:extLst>
          </p:cNvPr>
          <p:cNvGraphicFramePr>
            <a:graphicFrameLocks noGrp="1"/>
          </p:cNvGraphicFramePr>
          <p:nvPr>
            <p:ph idx="1"/>
            <p:extLst>
              <p:ext uri="{D42A27DB-BD31-4B8C-83A1-F6EECF244321}">
                <p14:modId xmlns:p14="http://schemas.microsoft.com/office/powerpoint/2010/main" val="1328405661"/>
              </p:ext>
            </p:extLst>
          </p:nvPr>
        </p:nvGraphicFramePr>
        <p:xfrm>
          <a:off x="476568" y="2039473"/>
          <a:ext cx="8066087" cy="37655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46486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5. Kundenzufriedenheit</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marL="0" indent="0">
              <a:buNone/>
            </a:pPr>
            <a:r>
              <a:rPr lang="de-DE" b="1" dirty="0">
                <a:solidFill>
                  <a:schemeClr val="accent1">
                    <a:lumMod val="75000"/>
                  </a:schemeClr>
                </a:solidFill>
                <a:latin typeface="Segoe UI" panose="020B0502040204020203" pitchFamily="34" charset="0"/>
                <a:cs typeface="Segoe UI" panose="020B0502040204020203" pitchFamily="34" charset="0"/>
              </a:rPr>
              <a:t>Was hat Ihnen gefallen</a:t>
            </a:r>
            <a:r>
              <a:rPr lang="de-DE" dirty="0">
                <a:solidFill>
                  <a:schemeClr val="accent1">
                    <a:lumMod val="75000"/>
                  </a:schemeClr>
                </a:solidFill>
                <a:latin typeface="Segoe UI" panose="020B0502040204020203" pitchFamily="34" charset="0"/>
                <a:cs typeface="Segoe UI" panose="020B0502040204020203" pitchFamily="34" charset="0"/>
              </a:rPr>
              <a:t>?</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sehr gut strukturiert</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Lockere, professionelle Herangehensweise</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gründlich, effizient</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Freundlich, kompetent, sorgfältig, menschlich</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Herr </a:t>
            </a:r>
            <a:r>
              <a:rPr lang="de-DE" dirty="0" err="1">
                <a:solidFill>
                  <a:schemeClr val="accent1">
                    <a:lumMod val="75000"/>
                  </a:schemeClr>
                </a:solidFill>
                <a:latin typeface="Segoe UI" panose="020B0502040204020203" pitchFamily="34" charset="0"/>
                <a:cs typeface="Segoe UI" panose="020B0502040204020203" pitchFamily="34" charset="0"/>
              </a:rPr>
              <a:t>xy</a:t>
            </a:r>
            <a:r>
              <a:rPr lang="de-DE" dirty="0">
                <a:solidFill>
                  <a:schemeClr val="accent1">
                    <a:lumMod val="75000"/>
                  </a:schemeClr>
                </a:solidFill>
                <a:latin typeface="Segoe UI" panose="020B0502040204020203" pitchFamily="34" charset="0"/>
                <a:cs typeface="Segoe UI" panose="020B0502040204020203" pitchFamily="34" charset="0"/>
              </a:rPr>
              <a:t> ist sehr freundlich und überaus kompetent. Wir    konnten uns auch gut unterhalten.</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Super angenehmer Kerl</a:t>
            </a:r>
          </a:p>
          <a:p>
            <a:pPr algn="just">
              <a:lnSpc>
                <a:spcPct val="11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Freundlichkeit, Fachkompetenz</a:t>
            </a:r>
          </a:p>
          <a:p>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43</a:t>
            </a:fld>
            <a:endParaRPr lang="de-DE"/>
          </a:p>
        </p:txBody>
      </p:sp>
    </p:spTree>
    <p:extLst>
      <p:ext uri="{BB962C8B-B14F-4D97-AF65-F5344CB8AC3E}">
        <p14:creationId xmlns:p14="http://schemas.microsoft.com/office/powerpoint/2010/main" val="153152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5. Kundenzufriedenheit</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a:xfrm>
            <a:off x="507206" y="1993393"/>
            <a:ext cx="8065294" cy="3766185"/>
          </a:xfrm>
        </p:spPr>
        <p:txBody>
          <a:bodyPr>
            <a:normAutofit fontScale="92500"/>
          </a:bodyPr>
          <a:lstStyle/>
          <a:p>
            <a:pPr algn="just">
              <a:lnSpc>
                <a:spcPct val="12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Was hat Ihnen gefallen?</a:t>
            </a:r>
          </a:p>
          <a:p>
            <a:pPr algn="just">
              <a:lnSpc>
                <a:spcPct val="120000"/>
              </a:lnSpc>
              <a:spcBef>
                <a:spcPts val="0"/>
              </a:spcBef>
            </a:pPr>
            <a:endParaRPr lang="de-DE" b="1" dirty="0">
              <a:solidFill>
                <a:schemeClr val="accent1">
                  <a:lumMod val="75000"/>
                </a:schemeClr>
              </a:solidFill>
              <a:latin typeface="Segoe UI" panose="020B0502040204020203" pitchFamily="34" charset="0"/>
              <a:cs typeface="Segoe UI" panose="020B0502040204020203" pitchFamily="34" charset="0"/>
            </a:endParaRPr>
          </a:p>
          <a:p>
            <a:pPr algn="just">
              <a:lnSpc>
                <a:spcPct val="12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nett, freundlich, hat unseren Betriebsablauf nicht gestört, gerne wieder</a:t>
            </a:r>
          </a:p>
          <a:p>
            <a:pPr algn="just">
              <a:lnSpc>
                <a:spcPct val="12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gut organisierter Ablauf, freundlich und kompetent</a:t>
            </a:r>
          </a:p>
          <a:p>
            <a:pPr algn="just">
              <a:lnSpc>
                <a:spcPct val="12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Äußerst freundlich, hat sehr gut kommuniziert und erklärt, was er macht.</a:t>
            </a:r>
          </a:p>
          <a:p>
            <a:pPr algn="just">
              <a:lnSpc>
                <a:spcPct val="12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Zeitmanagement, Planung, Gespräch, Ablauf, Vorbereitung</a:t>
            </a:r>
          </a:p>
          <a:p>
            <a:pPr algn="just">
              <a:lnSpc>
                <a:spcPct val="12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Die Freundlichkeit und ruhige Art.</a:t>
            </a:r>
          </a:p>
          <a:p>
            <a:pPr>
              <a:buFont typeface="Arial" panose="020B0604020202020204" pitchFamily="34" charset="0"/>
              <a:buChar char="•"/>
            </a:pPr>
            <a:endParaRPr lang="de-DE" dirty="0">
              <a:latin typeface="Segoe UI" panose="020B0502040204020203" pitchFamily="34" charset="0"/>
              <a:cs typeface="Segoe UI" panose="020B0502040204020203" pitchFamily="34" charset="0"/>
            </a:endParaRPr>
          </a:p>
          <a:p>
            <a:pPr>
              <a:buFont typeface="Arial" panose="020B0604020202020204" pitchFamily="34" charset="0"/>
              <a:buChar char="•"/>
            </a:pPr>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44</a:t>
            </a:fld>
            <a:endParaRPr lang="de-DE"/>
          </a:p>
        </p:txBody>
      </p:sp>
    </p:spTree>
    <p:extLst>
      <p:ext uri="{BB962C8B-B14F-4D97-AF65-F5344CB8AC3E}">
        <p14:creationId xmlns:p14="http://schemas.microsoft.com/office/powerpoint/2010/main" val="3263970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5. Kundenzufriedenheit</a:t>
            </a:r>
          </a:p>
        </p:txBody>
      </p:sp>
      <p:sp>
        <p:nvSpPr>
          <p:cNvPr id="3" name="Inhaltsplatzhalter 2">
            <a:extLst>
              <a:ext uri="{FF2B5EF4-FFF2-40B4-BE49-F238E27FC236}">
                <a16:creationId xmlns:a16="http://schemas.microsoft.com/office/drawing/2014/main" id="{0AE95B9E-E7C8-9C4D-C3A5-FB4C1D904BFC}"/>
              </a:ext>
            </a:extLst>
          </p:cNvPr>
          <p:cNvSpPr>
            <a:spLocks noGrp="1"/>
          </p:cNvSpPr>
          <p:nvPr>
            <p:ph idx="1"/>
          </p:nvPr>
        </p:nvSpPr>
        <p:spPr/>
        <p:txBody>
          <a:bodyPr>
            <a:normAutofit/>
          </a:bodyPr>
          <a:lstStyle/>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Wo sehen Sie Verbesserungsbedarf?</a:t>
            </a:r>
          </a:p>
          <a:p>
            <a:pPr algn="just">
              <a:lnSpc>
                <a:spcPct val="100000"/>
              </a:lnSpc>
              <a:spcBef>
                <a:spcPts val="0"/>
              </a:spcBef>
            </a:pPr>
            <a:endParaRPr lang="de-DE" b="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Alles so weit o.k.</a:t>
            </a:r>
          </a:p>
          <a:p>
            <a:pPr algn="just">
              <a:lnSpc>
                <a:spcPct val="10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keine Verbesserung nötig</a:t>
            </a:r>
          </a:p>
          <a:p>
            <a:pPr algn="just">
              <a:lnSpc>
                <a:spcPct val="10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keinen</a:t>
            </a:r>
          </a:p>
          <a:p>
            <a:pPr algn="just">
              <a:lnSpc>
                <a:spcPct val="10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besser geht es nicht</a:t>
            </a:r>
          </a:p>
          <a:p>
            <a:pPr algn="just">
              <a:lnSpc>
                <a:spcPct val="100000"/>
              </a:lnSpc>
              <a:spcBef>
                <a:spcPts val="0"/>
              </a:spcBef>
              <a:buFont typeface="Arial" panose="020B0604020202020204" pitchFamily="34" charset="0"/>
              <a:buChar char="•"/>
            </a:pPr>
            <a:r>
              <a:rPr lang="de-DE" dirty="0">
                <a:solidFill>
                  <a:schemeClr val="accent1">
                    <a:lumMod val="75000"/>
                  </a:schemeClr>
                </a:solidFill>
                <a:latin typeface="Segoe UI" panose="020B0502040204020203" pitchFamily="34" charset="0"/>
                <a:cs typeface="Segoe UI" panose="020B0502040204020203" pitchFamily="34" charset="0"/>
              </a:rPr>
              <a:t> Nirgends.</a:t>
            </a:r>
          </a:p>
          <a:p>
            <a:pPr>
              <a:buFont typeface="Arial" panose="020B0604020202020204" pitchFamily="34" charset="0"/>
              <a:buChar char="•"/>
            </a:pPr>
            <a:endParaRPr lang="de-DE" dirty="0">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45</a:t>
            </a:fld>
            <a:endParaRPr lang="de-DE"/>
          </a:p>
        </p:txBody>
      </p:sp>
    </p:spTree>
    <p:extLst>
      <p:ext uri="{BB962C8B-B14F-4D97-AF65-F5344CB8AC3E}">
        <p14:creationId xmlns:p14="http://schemas.microsoft.com/office/powerpoint/2010/main" val="321264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46B02D-B50B-438F-BB7E-3A1E6BB18315}"/>
              </a:ext>
            </a:extLst>
          </p:cNvPr>
          <p:cNvSpPr>
            <a:spLocks noGrp="1"/>
          </p:cNvSpPr>
          <p:nvPr>
            <p:ph type="ctrTitle"/>
          </p:nvPr>
        </p:nvSpPr>
        <p:spPr/>
        <p:txBody>
          <a:bodyPr/>
          <a:lstStyle/>
          <a:p>
            <a:r>
              <a:rPr lang="de-DE" sz="5400" dirty="0">
                <a:solidFill>
                  <a:schemeClr val="tx2">
                    <a:lumMod val="10000"/>
                    <a:lumOff val="90000"/>
                  </a:schemeClr>
                </a:solidFill>
                <a:latin typeface="Segoe UI" panose="020B0502040204020203" pitchFamily="34" charset="0"/>
                <a:cs typeface="Segoe UI" panose="020B0502040204020203" pitchFamily="34" charset="0"/>
              </a:rPr>
              <a:t>6. Fragen und Anregungen</a:t>
            </a:r>
          </a:p>
        </p:txBody>
      </p:sp>
      <p:sp>
        <p:nvSpPr>
          <p:cNvPr id="5" name="Untertitel 4">
            <a:extLst>
              <a:ext uri="{FF2B5EF4-FFF2-40B4-BE49-F238E27FC236}">
                <a16:creationId xmlns:a16="http://schemas.microsoft.com/office/drawing/2014/main" id="{C7EC7CED-F2B5-45D9-A59E-A160AEE0A9F8}"/>
              </a:ext>
            </a:extLst>
          </p:cNvPr>
          <p:cNvSpPr>
            <a:spLocks noGrp="1"/>
          </p:cNvSpPr>
          <p:nvPr>
            <p:ph type="subTitle" idx="1"/>
          </p:nvPr>
        </p:nvSpPr>
        <p:spPr/>
        <p:txBody>
          <a:bodyPr/>
          <a:lstStyle/>
          <a:p>
            <a:endParaRPr lang="de-DE" dirty="0"/>
          </a:p>
        </p:txBody>
      </p:sp>
      <p:sp>
        <p:nvSpPr>
          <p:cNvPr id="4" name="Foliennummernplatzhalter 3">
            <a:extLst>
              <a:ext uri="{FF2B5EF4-FFF2-40B4-BE49-F238E27FC236}">
                <a16:creationId xmlns:a16="http://schemas.microsoft.com/office/drawing/2014/main" id="{A1B5A7DA-2FA8-4896-AF6B-F1FDF393894A}"/>
              </a:ext>
            </a:extLst>
          </p:cNvPr>
          <p:cNvSpPr>
            <a:spLocks noGrp="1"/>
          </p:cNvSpPr>
          <p:nvPr>
            <p:ph type="sldNum" sz="quarter" idx="12"/>
          </p:nvPr>
        </p:nvSpPr>
        <p:spPr/>
        <p:txBody>
          <a:bodyPr/>
          <a:lstStyle/>
          <a:p>
            <a:fld id="{821D7045-001D-427F-8781-3ACF9C218005}" type="slidenum">
              <a:rPr lang="de-DE" smtClean="0"/>
              <a:pPr/>
              <a:t>46</a:t>
            </a:fld>
            <a:endParaRPr lang="de-DE"/>
          </a:p>
        </p:txBody>
      </p:sp>
    </p:spTree>
    <p:extLst>
      <p:ext uri="{BB962C8B-B14F-4D97-AF65-F5344CB8AC3E}">
        <p14:creationId xmlns:p14="http://schemas.microsoft.com/office/powerpoint/2010/main" val="17705873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2">
            <a:lumMod val="10000"/>
            <a:lumOff val="9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46B02D-B50B-438F-BB7E-3A1E6BB18315}"/>
              </a:ext>
            </a:extLst>
          </p:cNvPr>
          <p:cNvSpPr>
            <a:spLocks noGrp="1"/>
          </p:cNvSpPr>
          <p:nvPr>
            <p:ph type="title"/>
          </p:nvPr>
        </p:nvSpPr>
        <p:spPr>
          <a:xfrm>
            <a:off x="1115616" y="5769584"/>
            <a:ext cx="7456884" cy="611744"/>
          </a:xfrm>
        </p:spPr>
        <p:txBody>
          <a:bodyPr>
            <a:normAutofit/>
          </a:bodyPr>
          <a:lstStyle/>
          <a:p>
            <a:r>
              <a:rPr lang="de-DE" sz="3200" dirty="0">
                <a:solidFill>
                  <a:schemeClr val="accent1"/>
                </a:solidFill>
                <a:latin typeface="Segoe UI" panose="020B0502040204020203" pitchFamily="34" charset="0"/>
                <a:cs typeface="Segoe UI" panose="020B0502040204020203" pitchFamily="34" charset="0"/>
              </a:rPr>
              <a:t>Sie erhalten eine Teilnahmebestätigung.</a:t>
            </a:r>
          </a:p>
        </p:txBody>
      </p:sp>
      <p:sp>
        <p:nvSpPr>
          <p:cNvPr id="3" name="Bildplatzhalter 2">
            <a:extLst>
              <a:ext uri="{FF2B5EF4-FFF2-40B4-BE49-F238E27FC236}">
                <a16:creationId xmlns:a16="http://schemas.microsoft.com/office/drawing/2014/main" id="{130FAA9F-36C4-43CD-ADE7-DE55CDC227D4}"/>
              </a:ext>
            </a:extLst>
          </p:cNvPr>
          <p:cNvSpPr>
            <a:spLocks noGrp="1"/>
          </p:cNvSpPr>
          <p:nvPr>
            <p:ph type="pic" idx="1"/>
          </p:nvPr>
        </p:nvSpPr>
        <p:spPr/>
        <p:txBody>
          <a:bodyPr/>
          <a:lstStyle/>
          <a:p>
            <a:endParaRPr lang="de-DE" dirty="0"/>
          </a:p>
        </p:txBody>
      </p:sp>
      <p:sp>
        <p:nvSpPr>
          <p:cNvPr id="7" name="Inhaltsplatzhalter 6">
            <a:extLst>
              <a:ext uri="{FF2B5EF4-FFF2-40B4-BE49-F238E27FC236}">
                <a16:creationId xmlns:a16="http://schemas.microsoft.com/office/drawing/2014/main" id="{6A3B3B3D-C397-4822-89E1-5BBDB20934E9}"/>
              </a:ext>
            </a:extLst>
          </p:cNvPr>
          <p:cNvSpPr>
            <a:spLocks noGrp="1"/>
          </p:cNvSpPr>
          <p:nvPr>
            <p:ph type="body" sz="half" idx="2"/>
          </p:nvPr>
        </p:nvSpPr>
        <p:spPr>
          <a:xfrm>
            <a:off x="107504" y="3759776"/>
            <a:ext cx="8568952" cy="1181392"/>
          </a:xfrm>
        </p:spPr>
        <p:txBody>
          <a:bodyPr>
            <a:normAutofit/>
          </a:bodyPr>
          <a:lstStyle/>
          <a:p>
            <a:pPr lvl="2"/>
            <a:endParaRPr lang="de-DE" sz="900" i="0" dirty="0">
              <a:solidFill>
                <a:schemeClr val="tx2">
                  <a:lumMod val="50000"/>
                  <a:lumOff val="50000"/>
                </a:schemeClr>
              </a:solidFill>
              <a:latin typeface="Segoe UI" panose="020B0502040204020203" pitchFamily="34" charset="0"/>
              <a:cs typeface="Segoe UI" panose="020B0502040204020203" pitchFamily="34" charset="0"/>
            </a:endParaRPr>
          </a:p>
          <a:p>
            <a:pPr lvl="2" algn="ctr"/>
            <a:r>
              <a:rPr lang="de-DE" sz="4000" b="1" i="0" dirty="0">
                <a:solidFill>
                  <a:schemeClr val="bg2">
                    <a:lumMod val="10000"/>
                    <a:lumOff val="90000"/>
                  </a:schemeClr>
                </a:solidFill>
                <a:latin typeface="Segoe UI" panose="020B0502040204020203" pitchFamily="34" charset="0"/>
                <a:cs typeface="Segoe UI" panose="020B0502040204020203" pitchFamily="34" charset="0"/>
              </a:rPr>
              <a:t>Vielen Dank für die Teilnahme!</a:t>
            </a:r>
          </a:p>
          <a:p>
            <a:endParaRPr lang="de-DE" sz="1100" b="1" dirty="0">
              <a:solidFill>
                <a:schemeClr val="tx2">
                  <a:lumMod val="50000"/>
                  <a:lumOff val="50000"/>
                </a:schemeClr>
              </a:solidFill>
              <a:latin typeface="Segoe UI" panose="020B0502040204020203" pitchFamily="34" charset="0"/>
              <a:cs typeface="Segoe UI" panose="020B0502040204020203" pitchFamily="34" charset="0"/>
            </a:endParaRPr>
          </a:p>
        </p:txBody>
      </p:sp>
      <p:sp>
        <p:nvSpPr>
          <p:cNvPr id="4" name="Foliennummernplatzhalter 3">
            <a:extLst>
              <a:ext uri="{FF2B5EF4-FFF2-40B4-BE49-F238E27FC236}">
                <a16:creationId xmlns:a16="http://schemas.microsoft.com/office/drawing/2014/main" id="{A1B5A7DA-2FA8-4896-AF6B-F1FDF393894A}"/>
              </a:ext>
            </a:extLst>
          </p:cNvPr>
          <p:cNvSpPr>
            <a:spLocks noGrp="1"/>
          </p:cNvSpPr>
          <p:nvPr>
            <p:ph type="sldNum" sz="quarter" idx="12"/>
          </p:nvPr>
        </p:nvSpPr>
        <p:spPr/>
        <p:txBody>
          <a:bodyPr/>
          <a:lstStyle/>
          <a:p>
            <a:fld id="{821D7045-001D-427F-8781-3ACF9C218005}" type="slidenum">
              <a:rPr lang="de-DE" smtClean="0"/>
              <a:pPr/>
              <a:t>47</a:t>
            </a:fld>
            <a:endParaRPr lang="de-DE"/>
          </a:p>
        </p:txBody>
      </p:sp>
      <p:pic>
        <p:nvPicPr>
          <p:cNvPr id="8" name="Inhaltsplatzhalter 5">
            <a:extLst>
              <a:ext uri="{FF2B5EF4-FFF2-40B4-BE49-F238E27FC236}">
                <a16:creationId xmlns:a16="http://schemas.microsoft.com/office/drawing/2014/main" id="{F4885D1F-7A25-4DF7-BC1A-D18C4C88104C}"/>
              </a:ext>
            </a:extLst>
          </p:cNvPr>
          <p:cNvPicPr>
            <a:picLocks noChangeAspect="1"/>
          </p:cNvPicPr>
          <p:nvPr/>
        </p:nvPicPr>
        <p:blipFill>
          <a:blip r:embed="rId2"/>
          <a:stretch>
            <a:fillRect/>
          </a:stretch>
        </p:blipFill>
        <p:spPr>
          <a:xfrm>
            <a:off x="506413" y="2420888"/>
            <a:ext cx="8066087" cy="927808"/>
          </a:xfrm>
          <a:prstGeom prst="rect">
            <a:avLst/>
          </a:prstGeom>
        </p:spPr>
      </p:pic>
    </p:spTree>
    <p:extLst>
      <p:ext uri="{BB962C8B-B14F-4D97-AF65-F5344CB8AC3E}">
        <p14:creationId xmlns:p14="http://schemas.microsoft.com/office/powerpoint/2010/main" val="440778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3D0B83C-89FF-552B-3D51-D74F2B10E832}"/>
              </a:ext>
            </a:extLst>
          </p:cNvPr>
          <p:cNvSpPr>
            <a:spLocks noGrp="1"/>
          </p:cNvSpPr>
          <p:nvPr>
            <p:ph type="ctrTitle"/>
          </p:nvPr>
        </p:nvSpPr>
        <p:spPr/>
        <p:txBody>
          <a:bodyPr/>
          <a:lstStyle/>
          <a:p>
            <a:r>
              <a:rPr lang="de-DE" sz="6000" dirty="0">
                <a:latin typeface="Segoe UI" panose="020B0502040204020203" pitchFamily="34" charset="0"/>
                <a:cs typeface="Segoe UI" panose="020B0502040204020203" pitchFamily="34" charset="0"/>
              </a:rPr>
              <a:t>1. Allgemeines zur präQ</a:t>
            </a:r>
          </a:p>
        </p:txBody>
      </p:sp>
      <p:sp>
        <p:nvSpPr>
          <p:cNvPr id="6" name="Untertitel 5">
            <a:extLst>
              <a:ext uri="{FF2B5EF4-FFF2-40B4-BE49-F238E27FC236}">
                <a16:creationId xmlns:a16="http://schemas.microsoft.com/office/drawing/2014/main" id="{4C22E86A-3475-2384-F0B7-7606F46FA181}"/>
              </a:ext>
            </a:extLst>
          </p:cNvPr>
          <p:cNvSpPr>
            <a:spLocks noGrp="1"/>
          </p:cNvSpPr>
          <p:nvPr>
            <p:ph type="subTitle" idx="1"/>
          </p:nvPr>
        </p:nvSpPr>
        <p:spPr/>
        <p:txBody>
          <a:bodyPr/>
          <a:lstStyle/>
          <a:p>
            <a:endParaRPr lang="de-DE"/>
          </a:p>
        </p:txBody>
      </p:sp>
      <p:sp>
        <p:nvSpPr>
          <p:cNvPr id="4" name="Foliennummernplatzhalter 3">
            <a:extLst>
              <a:ext uri="{FF2B5EF4-FFF2-40B4-BE49-F238E27FC236}">
                <a16:creationId xmlns:a16="http://schemas.microsoft.com/office/drawing/2014/main" id="{1DA1E7F1-5E11-1F93-7CF1-42DF4105C1D4}"/>
              </a:ext>
            </a:extLst>
          </p:cNvPr>
          <p:cNvSpPr>
            <a:spLocks noGrp="1"/>
          </p:cNvSpPr>
          <p:nvPr>
            <p:ph type="sldNum" sz="quarter" idx="12"/>
          </p:nvPr>
        </p:nvSpPr>
        <p:spPr/>
        <p:txBody>
          <a:bodyPr/>
          <a:lstStyle/>
          <a:p>
            <a:fld id="{821D7045-001D-427F-8781-3ACF9C218005}" type="slidenum">
              <a:rPr lang="de-DE" smtClean="0"/>
              <a:pPr/>
              <a:t>5</a:t>
            </a:fld>
            <a:endParaRPr lang="de-DE"/>
          </a:p>
        </p:txBody>
      </p:sp>
    </p:spTree>
    <p:extLst>
      <p:ext uri="{BB962C8B-B14F-4D97-AF65-F5344CB8AC3E}">
        <p14:creationId xmlns:p14="http://schemas.microsoft.com/office/powerpoint/2010/main" val="265226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6</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Begutachtung der Deutschen Akkreditierungsstelle (</a:t>
            </a:r>
            <a:r>
              <a:rPr lang="de-DE" dirty="0" err="1">
                <a:solidFill>
                  <a:schemeClr val="accent1">
                    <a:lumMod val="75000"/>
                  </a:schemeClr>
                </a:solidFill>
                <a:latin typeface="Segoe UI" panose="020B0502040204020203" pitchFamily="34" charset="0"/>
                <a:cs typeface="Segoe UI" panose="020B0502040204020203" pitchFamily="34" charset="0"/>
              </a:rPr>
              <a:t>DAkkS</a:t>
            </a:r>
            <a:r>
              <a:rPr lang="de-DE" dirty="0">
                <a:solidFill>
                  <a:schemeClr val="accent1">
                    <a:lumMod val="75000"/>
                  </a:schemeClr>
                </a:solidFill>
                <a:latin typeface="Segoe UI" panose="020B0502040204020203" pitchFamily="34" charset="0"/>
                <a:cs typeface="Segoe UI" panose="020B0502040204020203" pitchFamily="34" charset="0"/>
              </a:rPr>
              <a:t>) fand Anfang April und das </a:t>
            </a:r>
            <a:r>
              <a:rPr lang="de-DE" dirty="0" err="1">
                <a:solidFill>
                  <a:schemeClr val="accent1">
                    <a:lumMod val="75000"/>
                  </a:schemeClr>
                </a:solidFill>
                <a:latin typeface="Segoe UI" panose="020B0502040204020203" pitchFamily="34" charset="0"/>
                <a:cs typeface="Segoe UI" panose="020B0502040204020203" pitchFamily="34" charset="0"/>
              </a:rPr>
              <a:t>Witness</a:t>
            </a:r>
            <a:r>
              <a:rPr lang="de-DE" dirty="0">
                <a:solidFill>
                  <a:schemeClr val="accent1">
                    <a:lumMod val="75000"/>
                  </a:schemeClr>
                </a:solidFill>
                <a:latin typeface="Segoe UI" panose="020B0502040204020203" pitchFamily="34" charset="0"/>
                <a:cs typeface="Segoe UI" panose="020B0502040204020203" pitchFamily="34" charset="0"/>
              </a:rPr>
              <a:t>-Audit am 29.04.2025 statt. Sowohl Begutachtung als auch </a:t>
            </a:r>
            <a:r>
              <a:rPr lang="de-DE" dirty="0" err="1">
                <a:solidFill>
                  <a:schemeClr val="accent1">
                    <a:lumMod val="75000"/>
                  </a:schemeClr>
                </a:solidFill>
                <a:latin typeface="Segoe UI" panose="020B0502040204020203" pitchFamily="34" charset="0"/>
                <a:cs typeface="Segoe UI" panose="020B0502040204020203" pitchFamily="34" charset="0"/>
              </a:rPr>
              <a:t>Witness</a:t>
            </a:r>
            <a:r>
              <a:rPr lang="de-DE" dirty="0">
                <a:solidFill>
                  <a:schemeClr val="accent1">
                    <a:lumMod val="75000"/>
                  </a:schemeClr>
                </a:solidFill>
                <a:latin typeface="Segoe UI" panose="020B0502040204020203" pitchFamily="34" charset="0"/>
                <a:cs typeface="Segoe UI" panose="020B0502040204020203" pitchFamily="34" charset="0"/>
              </a:rPr>
              <a:t>-Audit verliefen sehr gut.</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endParaRPr lang="de-DE" dirty="0"/>
          </a:p>
        </p:txBody>
      </p:sp>
    </p:spTree>
    <p:extLst>
      <p:ext uri="{BB962C8B-B14F-4D97-AF65-F5344CB8AC3E}">
        <p14:creationId xmlns:p14="http://schemas.microsoft.com/office/powerpoint/2010/main" val="3208652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7</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lstStyle/>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Im Jahr 2024 wurden ca. 1500 Betriebe von Ihnen begangen, davon ca. 600 im Rahmen von Über-</a:t>
            </a:r>
            <a:r>
              <a:rPr lang="de-DE" dirty="0" err="1">
                <a:solidFill>
                  <a:schemeClr val="accent1">
                    <a:lumMod val="75000"/>
                  </a:schemeClr>
                </a:solidFill>
                <a:latin typeface="Segoe UI" panose="020B0502040204020203" pitchFamily="34" charset="0"/>
                <a:cs typeface="Segoe UI" panose="020B0502040204020203" pitchFamily="34" charset="0"/>
              </a:rPr>
              <a:t>wachungen</a:t>
            </a:r>
            <a:r>
              <a:rPr lang="de-DE" dirty="0">
                <a:solidFill>
                  <a:schemeClr val="accent1">
                    <a:lumMod val="75000"/>
                  </a:schemeClr>
                </a:solidFill>
                <a:latin typeface="Segoe UI" panose="020B0502040204020203" pitchFamily="34" charset="0"/>
                <a:cs typeface="Segoe UI" panose="020B0502040204020203" pitchFamily="34" charset="0"/>
              </a:rPr>
              <a:t>. </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 Anzahl der Re-Präqualifizierungen war 2024 signifikant geringer als in den Vorjahren und erst im nächsten Jahr ist wieder mit einem Anstieg zu rechnen.</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Dafür gab es mehr Überwachungsbegehungen als im Vorjahr.</a:t>
            </a:r>
          </a:p>
          <a:p>
            <a:endParaRPr lang="de-DE" dirty="0"/>
          </a:p>
        </p:txBody>
      </p:sp>
    </p:spTree>
    <p:extLst>
      <p:ext uri="{BB962C8B-B14F-4D97-AF65-F5344CB8AC3E}">
        <p14:creationId xmlns:p14="http://schemas.microsoft.com/office/powerpoint/2010/main" val="339057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8</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normAutofit lnSpcReduction="10000"/>
          </a:bodyPr>
          <a:lstStyle/>
          <a:p>
            <a:pPr algn="just">
              <a:lnSpc>
                <a:spcPct val="11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18. Fortschreibung des GKV-Spitzenverbands</a:t>
            </a:r>
          </a:p>
          <a:p>
            <a:pPr algn="just">
              <a:lnSpc>
                <a:spcPct val="110000"/>
              </a:lnSpc>
              <a:spcBef>
                <a:spcPts val="0"/>
              </a:spcBef>
            </a:pPr>
            <a:endParaRPr lang="de-DE" sz="1400" b="1" dirty="0">
              <a:solidFill>
                <a:schemeClr val="accent1">
                  <a:lumMod val="75000"/>
                </a:schemeClr>
              </a:solidFill>
              <a:latin typeface="Segoe UI" panose="020B0502040204020203" pitchFamily="34" charset="0"/>
              <a:cs typeface="Segoe UI" panose="020B0502040204020203" pitchFamily="34" charset="0"/>
            </a:endParaRPr>
          </a:p>
          <a:p>
            <a:pPr algn="just">
              <a:lnSpc>
                <a:spcPct val="11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Änderung</a:t>
            </a:r>
            <a:r>
              <a:rPr lang="de-DE" dirty="0">
                <a:solidFill>
                  <a:schemeClr val="accent1">
                    <a:lumMod val="75000"/>
                  </a:schemeClr>
                </a:solidFill>
                <a:latin typeface="Segoe UI" panose="020B0502040204020203" pitchFamily="34" charset="0"/>
                <a:cs typeface="Segoe UI" panose="020B0502040204020203" pitchFamily="34" charset="0"/>
              </a:rPr>
              <a:t>:</a:t>
            </a:r>
          </a:p>
          <a:p>
            <a:pPr algn="just">
              <a:lnSpc>
                <a:spcPct val="11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In der Produktgruppe 13 „Hörhilfen“ des Hilfsmittel-verzeichnisses nach §139 SGB V wurde die Produktgruppe 13.02.25 „Hörgeräte für schwerhörige Versicherte, ausgenommen für an Taubheit grenzend schwerhörige Versicherte“ geschaffen. Diese Produktuntergruppe war im gleichnamigen Versorgungsbereich bisher nicht enthalten.</a:t>
            </a:r>
          </a:p>
        </p:txBody>
      </p:sp>
    </p:spTree>
    <p:extLst>
      <p:ext uri="{BB962C8B-B14F-4D97-AF65-F5344CB8AC3E}">
        <p14:creationId xmlns:p14="http://schemas.microsoft.com/office/powerpoint/2010/main" val="2487778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D75B8-8DD2-107E-507B-1FD942791E9C}"/>
              </a:ext>
            </a:extLst>
          </p:cNvPr>
          <p:cNvSpPr>
            <a:spLocks noGrp="1"/>
          </p:cNvSpPr>
          <p:nvPr>
            <p:ph type="title"/>
          </p:nvPr>
        </p:nvSpPr>
        <p:spPr/>
        <p:txBody>
          <a:bodyPr/>
          <a:lstStyle/>
          <a:p>
            <a:r>
              <a:rPr lang="de-DE" dirty="0">
                <a:latin typeface="Segoe UI" panose="020B0502040204020203" pitchFamily="34" charset="0"/>
                <a:cs typeface="Segoe UI" panose="020B0502040204020203" pitchFamily="34" charset="0"/>
              </a:rPr>
              <a:t>1. Allgemeines zur präQ</a:t>
            </a:r>
          </a:p>
        </p:txBody>
      </p:sp>
      <p:sp>
        <p:nvSpPr>
          <p:cNvPr id="4" name="Foliennummernplatzhalter 3">
            <a:extLst>
              <a:ext uri="{FF2B5EF4-FFF2-40B4-BE49-F238E27FC236}">
                <a16:creationId xmlns:a16="http://schemas.microsoft.com/office/drawing/2014/main" id="{119C5BB7-0488-BF0E-6C3A-E54FC5E7E9A0}"/>
              </a:ext>
            </a:extLst>
          </p:cNvPr>
          <p:cNvSpPr>
            <a:spLocks noGrp="1"/>
          </p:cNvSpPr>
          <p:nvPr>
            <p:ph type="sldNum" sz="quarter" idx="12"/>
          </p:nvPr>
        </p:nvSpPr>
        <p:spPr/>
        <p:txBody>
          <a:bodyPr/>
          <a:lstStyle/>
          <a:p>
            <a:fld id="{821D7045-001D-427F-8781-3ACF9C218005}" type="slidenum">
              <a:rPr lang="de-DE" smtClean="0"/>
              <a:pPr/>
              <a:t>9</a:t>
            </a:fld>
            <a:endParaRPr lang="de-DE"/>
          </a:p>
        </p:txBody>
      </p:sp>
      <p:sp>
        <p:nvSpPr>
          <p:cNvPr id="6" name="Inhaltsplatzhalter 5">
            <a:extLst>
              <a:ext uri="{FF2B5EF4-FFF2-40B4-BE49-F238E27FC236}">
                <a16:creationId xmlns:a16="http://schemas.microsoft.com/office/drawing/2014/main" id="{C6252393-7852-4CAA-9269-B77E4DA7AF96}"/>
              </a:ext>
            </a:extLst>
          </p:cNvPr>
          <p:cNvSpPr>
            <a:spLocks noGrp="1"/>
          </p:cNvSpPr>
          <p:nvPr>
            <p:ph idx="1"/>
          </p:nvPr>
        </p:nvSpPr>
        <p:spPr/>
        <p:txBody>
          <a:bodyPr/>
          <a:lstStyle/>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18. Fortschreibung des GKV-Spitzenverbands</a:t>
            </a:r>
          </a:p>
          <a:p>
            <a:pPr algn="just">
              <a:lnSpc>
                <a:spcPct val="100000"/>
              </a:lnSpc>
              <a:spcBef>
                <a:spcPts val="0"/>
              </a:spcBef>
            </a:pPr>
            <a:endParaRPr lang="de-DE" b="1"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b="1" dirty="0">
                <a:solidFill>
                  <a:schemeClr val="accent1">
                    <a:lumMod val="75000"/>
                  </a:schemeClr>
                </a:solidFill>
                <a:latin typeface="Segoe UI" panose="020B0502040204020203" pitchFamily="34" charset="0"/>
                <a:cs typeface="Segoe UI" panose="020B0502040204020203" pitchFamily="34" charset="0"/>
              </a:rPr>
              <a:t>Begründung</a:t>
            </a:r>
            <a:r>
              <a:rPr lang="de-DE" dirty="0">
                <a:solidFill>
                  <a:schemeClr val="accent1">
                    <a:lumMod val="75000"/>
                  </a:schemeClr>
                </a:solidFill>
                <a:latin typeface="Segoe UI" panose="020B0502040204020203" pitchFamily="34" charset="0"/>
                <a:cs typeface="Segoe UI" panose="020B0502040204020203" pitchFamily="34" charset="0"/>
              </a:rPr>
              <a:t>:</a:t>
            </a: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Diese entsprechenden Änderungen im Hilfsmittel-verzeichnis werden im Kriterienkatalog nachvollzogen.</a:t>
            </a:r>
          </a:p>
          <a:p>
            <a:pPr algn="just">
              <a:lnSpc>
                <a:spcPct val="100000"/>
              </a:lnSpc>
              <a:spcBef>
                <a:spcPts val="0"/>
              </a:spcBef>
            </a:pPr>
            <a:endParaRPr lang="de-DE" dirty="0">
              <a:solidFill>
                <a:schemeClr val="accent1">
                  <a:lumMod val="75000"/>
                </a:schemeClr>
              </a:solidFill>
              <a:latin typeface="Segoe UI" panose="020B0502040204020203" pitchFamily="34" charset="0"/>
              <a:cs typeface="Segoe UI" panose="020B0502040204020203" pitchFamily="34" charset="0"/>
            </a:endParaRPr>
          </a:p>
          <a:p>
            <a:pPr algn="just">
              <a:lnSpc>
                <a:spcPct val="100000"/>
              </a:lnSpc>
              <a:spcBef>
                <a:spcPts val="0"/>
              </a:spcBef>
            </a:pPr>
            <a:r>
              <a:rPr lang="de-DE" dirty="0">
                <a:solidFill>
                  <a:schemeClr val="accent1">
                    <a:lumMod val="75000"/>
                  </a:schemeClr>
                </a:solidFill>
                <a:latin typeface="Segoe UI" panose="020B0502040204020203" pitchFamily="34" charset="0"/>
                <a:cs typeface="Segoe UI" panose="020B0502040204020203" pitchFamily="34" charset="0"/>
              </a:rPr>
              <a:t>Hinweis: Die Bezeichnung des VB änderte sich von 13A18 in 13A</a:t>
            </a:r>
            <a:r>
              <a:rPr lang="de-DE" b="1" dirty="0">
                <a:solidFill>
                  <a:srgbClr val="FF0000"/>
                </a:solidFill>
                <a:latin typeface="Segoe UI" panose="020B0502040204020203" pitchFamily="34" charset="0"/>
                <a:cs typeface="Segoe UI" panose="020B0502040204020203" pitchFamily="34" charset="0"/>
              </a:rPr>
              <a:t>19</a:t>
            </a:r>
            <a:r>
              <a:rPr lang="de-DE" dirty="0">
                <a:solidFill>
                  <a:schemeClr val="accent1">
                    <a:lumMod val="75000"/>
                  </a:schemeClr>
                </a:solidFill>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384222146"/>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TM03457491[[fn=Metropolitan]]</Template>
  <TotalTime>0</TotalTime>
  <Words>2026</Words>
  <Application>Microsoft Office PowerPoint</Application>
  <PresentationFormat>Bildschirmpräsentation (4:3)</PresentationFormat>
  <Paragraphs>242</Paragraphs>
  <Slides>47</Slides>
  <Notes>0</Notes>
  <HiddenSlides>0</HiddenSlides>
  <MMClips>1</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47</vt:i4>
      </vt:variant>
    </vt:vector>
  </HeadingPairs>
  <TitlesOfParts>
    <vt:vector size="52" baseType="lpstr">
      <vt:lpstr>Arial</vt:lpstr>
      <vt:lpstr>Calibri</vt:lpstr>
      <vt:lpstr>Calibri Light</vt:lpstr>
      <vt:lpstr>Segoe UI</vt:lpstr>
      <vt:lpstr>Metropolitan</vt:lpstr>
      <vt:lpstr>ERFA 2 FÜR BETRIEBSBEGEHRINNEN UND BETRIEBSBEGEHER </vt:lpstr>
      <vt:lpstr>ERFA 2 FÜR BETRIEBSBEGEHRINNEN UND BETRIEBSBEBEGHER</vt:lpstr>
      <vt:lpstr>KONTAKT</vt:lpstr>
      <vt:lpstr>THEMEN</vt:lpstr>
      <vt:lpstr>1. Allgemeines zur präQ</vt:lpstr>
      <vt:lpstr>1. Allgemeines zur präQ</vt:lpstr>
      <vt:lpstr>1. Allgemeines zur präQ</vt:lpstr>
      <vt:lpstr>1. Allgemeines zur präQ</vt:lpstr>
      <vt:lpstr>1. Allgemeines zur präQ</vt:lpstr>
      <vt:lpstr>1. Allgemeines zur präQ</vt:lpstr>
      <vt:lpstr>1. Allgemeines zur präQ</vt:lpstr>
      <vt:lpstr>1. Allgemeines zur präQ</vt:lpstr>
      <vt:lpstr>1. Allgemeines zur präQ</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2. Störschallpegelmessung</vt:lpstr>
      <vt:lpstr>3. Auftragsbestätigung/ Sonstiges</vt:lpstr>
      <vt:lpstr>3. Auftragsbestätigung</vt:lpstr>
      <vt:lpstr>3. Sonstiges</vt:lpstr>
      <vt:lpstr>3. Sonstiges</vt:lpstr>
      <vt:lpstr>4. Rechnungsformulare</vt:lpstr>
      <vt:lpstr>4. Rechnungsformulare</vt:lpstr>
      <vt:lpstr>4. Rechnungsformulare</vt:lpstr>
      <vt:lpstr>5. Kundenzufriedenheit</vt:lpstr>
      <vt:lpstr>5. Kundenzufriedenheit</vt:lpstr>
      <vt:lpstr>5. Kundenzufriedenheit</vt:lpstr>
      <vt:lpstr>5. Kundenzufriedenheit</vt:lpstr>
      <vt:lpstr>5. Kundenzufriedenheit</vt:lpstr>
      <vt:lpstr>6. Fragen und Anregungen</vt:lpstr>
      <vt:lpstr>Sie erhalten eine Teilnahmebestätigung.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Kontaktlinseneinweisungsplatz</dc:title>
  <dc:creator>Kai</dc:creator>
  <cp:lastModifiedBy>Eva-Barbara Kuoppamäki</cp:lastModifiedBy>
  <cp:revision>368</cp:revision>
  <dcterms:created xsi:type="dcterms:W3CDTF">2020-12-28T13:29:19Z</dcterms:created>
  <dcterms:modified xsi:type="dcterms:W3CDTF">2025-12-03T14:42:04Z</dcterms:modified>
</cp:coreProperties>
</file>